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</p:sldMasterIdLst>
  <p:notesMasterIdLst>
    <p:notesMasterId r:id="rId30"/>
  </p:notesMasterIdLst>
  <p:sldIdLst>
    <p:sldId id="256" r:id="rId2"/>
    <p:sldId id="305" r:id="rId3"/>
    <p:sldId id="307" r:id="rId4"/>
    <p:sldId id="315" r:id="rId5"/>
    <p:sldId id="311" r:id="rId6"/>
    <p:sldId id="267" r:id="rId7"/>
    <p:sldId id="310" r:id="rId8"/>
    <p:sldId id="316" r:id="rId9"/>
    <p:sldId id="262" r:id="rId10"/>
    <p:sldId id="272" r:id="rId11"/>
    <p:sldId id="260" r:id="rId12"/>
    <p:sldId id="322" r:id="rId13"/>
    <p:sldId id="317" r:id="rId14"/>
    <p:sldId id="323" r:id="rId15"/>
    <p:sldId id="380" r:id="rId16"/>
    <p:sldId id="367" r:id="rId17"/>
    <p:sldId id="378" r:id="rId18"/>
    <p:sldId id="379" r:id="rId19"/>
    <p:sldId id="374" r:id="rId20"/>
    <p:sldId id="373" r:id="rId21"/>
    <p:sldId id="331" r:id="rId22"/>
    <p:sldId id="369" r:id="rId23"/>
    <p:sldId id="332" r:id="rId24"/>
    <p:sldId id="261" r:id="rId25"/>
    <p:sldId id="334" r:id="rId26"/>
    <p:sldId id="366" r:id="rId27"/>
    <p:sldId id="355" r:id="rId28"/>
    <p:sldId id="356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. Seda Bayrak" initials="MO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4D"/>
    <a:srgbClr val="FF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FA0704-08E1-448B-A7C1-CCB4D30C5BB1}">
  <a:tblStyle styleId="{64FA0704-08E1-448B-A7C1-CCB4D30C5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93"/>
    <p:restoredTop sz="86442"/>
  </p:normalViewPr>
  <p:slideViewPr>
    <p:cSldViewPr snapToGrid="0" snapToObjects="1">
      <p:cViewPr>
        <p:scale>
          <a:sx n="120" d="100"/>
          <a:sy n="120" d="100"/>
        </p:scale>
        <p:origin x="1320" y="264"/>
      </p:cViewPr>
      <p:guideLst/>
    </p:cSldViewPr>
  </p:slideViewPr>
  <p:outlineViewPr>
    <p:cViewPr>
      <p:scale>
        <a:sx n="33" d="100"/>
        <a:sy n="33" d="100"/>
      </p:scale>
      <p:origin x="0" y="-716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commentAuthors" Target="commentAuthors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24T21:09:42.63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86151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65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ed9256fe6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ed9256fe6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6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0463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17b871a4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117b871a4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%100 </a:t>
            </a:r>
            <a:r>
              <a:rPr lang="tr-TR" dirty="0" err="1" smtClean="0"/>
              <a:t>sensitivite</a:t>
            </a:r>
            <a:r>
              <a:rPr lang="tr-TR" dirty="0" smtClean="0"/>
              <a:t> %97 </a:t>
            </a:r>
            <a:r>
              <a:rPr lang="tr-TR" dirty="0" err="1" smtClean="0"/>
              <a:t>spesifite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dd46dd1d67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dd46dd1d67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17b8719ecc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17b8719ecc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7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532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ed9256fe6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ed9256fe6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04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9200" y="1424875"/>
            <a:ext cx="5925600" cy="2079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609200" y="3573775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2" name="Google Shape;262;p2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3" name="Google Shape;263;p2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4" name="Google Shape;264;p2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5" name="Google Shape;265;p2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6" name="Google Shape;266;p24"/>
          <p:cNvSpPr txBox="1">
            <a:spLocks noGrp="1"/>
          </p:cNvSpPr>
          <p:nvPr>
            <p:ph type="sldNum" idx="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lt1"/>
                </a:solidFill>
              </a:defRPr>
            </a:lvl1pPr>
            <a:lvl2pPr lvl="1" algn="ctr" rtl="0">
              <a:buNone/>
              <a:defRPr>
                <a:solidFill>
                  <a:schemeClr val="lt1"/>
                </a:solidFill>
              </a:defRPr>
            </a:lvl2pPr>
            <a:lvl3pPr lvl="2" algn="ctr" rtl="0">
              <a:buNone/>
              <a:defRPr>
                <a:solidFill>
                  <a:schemeClr val="lt1"/>
                </a:solidFill>
              </a:defRPr>
            </a:lvl3pPr>
            <a:lvl4pPr lvl="3" algn="ctr" rtl="0">
              <a:buNone/>
              <a:defRPr>
                <a:solidFill>
                  <a:schemeClr val="lt1"/>
                </a:solidFill>
              </a:defRPr>
            </a:lvl4pPr>
            <a:lvl5pPr lvl="4" algn="ctr" rtl="0">
              <a:buNone/>
              <a:defRPr>
                <a:solidFill>
                  <a:schemeClr val="lt1"/>
                </a:solidFill>
              </a:defRPr>
            </a:lvl5pPr>
            <a:lvl6pPr lvl="5" algn="ctr" rtl="0">
              <a:buNone/>
              <a:defRPr>
                <a:solidFill>
                  <a:schemeClr val="lt1"/>
                </a:solidFill>
              </a:defRPr>
            </a:lvl6pPr>
            <a:lvl7pPr lvl="6" algn="ctr" rtl="0">
              <a:buNone/>
              <a:defRPr>
                <a:solidFill>
                  <a:schemeClr val="lt1"/>
                </a:solidFill>
              </a:defRPr>
            </a:lvl7pPr>
            <a:lvl8pPr lvl="7" algn="ctr" rtl="0">
              <a:buNone/>
              <a:defRPr>
                <a:solidFill>
                  <a:schemeClr val="lt1"/>
                </a:solidFill>
              </a:defRPr>
            </a:lvl8pPr>
            <a:lvl9pPr lvl="8" algn="ctr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7" name="Google Shape;267;p2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1" name="Google Shape;271;p25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72" name="Google Shape;272;p25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3" name="Google Shape;273;p25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4" name="Google Shape;274;p25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" name="Google Shape;28;p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9" name="Google Shape;29;p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" name="Google Shape;30;p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Google Shape;31;p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Google Shape;51;p6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2" name="Google Shape;52;p6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3" name="Google Shape;53;p6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4" name="Google Shape;54;p6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6" name="Google Shape;56;p6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6" name="Google Shape;86;p11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87" name="Google Shape;87;p11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8" name="Google Shape;88;p11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9" name="Google Shape;89;p11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90" name="Google Shape;90;p11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1" name="Google Shape;91;p11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2" name="Google Shape;92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429725"/>
            <a:ext cx="65760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3" name="Google Shape;93;p11"/>
          <p:cNvSpPr txBox="1">
            <a:spLocks noGrp="1"/>
          </p:cNvSpPr>
          <p:nvPr>
            <p:ph type="subTitle" idx="1"/>
          </p:nvPr>
        </p:nvSpPr>
        <p:spPr>
          <a:xfrm>
            <a:off x="1284000" y="2985500"/>
            <a:ext cx="6576000" cy="4971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4" name="Google Shape;124;p1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25" name="Google Shape;125;p1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6" name="Google Shape;126;p1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7" name="Google Shape;127;p1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28" name="Google Shape;128;p1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9" name="Google Shape;129;p1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30" name="Google Shape;130;p14"/>
          <p:cNvSpPr txBox="1">
            <a:spLocks noGrp="1"/>
          </p:cNvSpPr>
          <p:nvPr>
            <p:ph type="title"/>
          </p:nvPr>
        </p:nvSpPr>
        <p:spPr>
          <a:xfrm>
            <a:off x="969900" y="3387600"/>
            <a:ext cx="7204200" cy="5319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1" name="Google Shape;131;p14"/>
          <p:cNvSpPr txBox="1">
            <a:spLocks noGrp="1"/>
          </p:cNvSpPr>
          <p:nvPr>
            <p:ph type="subTitle" idx="1"/>
          </p:nvPr>
        </p:nvSpPr>
        <p:spPr>
          <a:xfrm>
            <a:off x="969900" y="1312625"/>
            <a:ext cx="7204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5" name="Google Shape;155;p17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56" name="Google Shape;156;p17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7" name="Google Shape;157;p17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58" name="Google Shape;158;p17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0" name="Google Shape;160;p17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subTitle" idx="1"/>
          </p:nvPr>
        </p:nvSpPr>
        <p:spPr>
          <a:xfrm>
            <a:off x="937625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subTitle" idx="2"/>
          </p:nvPr>
        </p:nvSpPr>
        <p:spPr>
          <a:xfrm>
            <a:off x="3484346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subTitle" idx="3"/>
          </p:nvPr>
        </p:nvSpPr>
        <p:spPr>
          <a:xfrm>
            <a:off x="6031074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subTitle" idx="4"/>
          </p:nvPr>
        </p:nvSpPr>
        <p:spPr>
          <a:xfrm>
            <a:off x="937625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5"/>
          </p:nvPr>
        </p:nvSpPr>
        <p:spPr>
          <a:xfrm>
            <a:off x="3484347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subTitle" idx="6"/>
          </p:nvPr>
        </p:nvSpPr>
        <p:spPr>
          <a:xfrm>
            <a:off x="6031075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0" name="Google Shape;170;p18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71" name="Google Shape;171;p18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2" name="Google Shape;172;p18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3" name="Google Shape;173;p18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74" name="Google Shape;174;p18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5" name="Google Shape;175;p18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76" name="Google Shape;176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8"/>
          <p:cNvSpPr txBox="1">
            <a:spLocks noGrp="1"/>
          </p:cNvSpPr>
          <p:nvPr>
            <p:ph type="subTitle" idx="1"/>
          </p:nvPr>
        </p:nvSpPr>
        <p:spPr>
          <a:xfrm>
            <a:off x="720025" y="1610942"/>
            <a:ext cx="77040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subTitle" idx="2"/>
          </p:nvPr>
        </p:nvSpPr>
        <p:spPr>
          <a:xfrm>
            <a:off x="720025" y="2731125"/>
            <a:ext cx="770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3"/>
          </p:nvPr>
        </p:nvSpPr>
        <p:spPr>
          <a:xfrm>
            <a:off x="720025" y="3851625"/>
            <a:ext cx="770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4"/>
          </p:nvPr>
        </p:nvSpPr>
        <p:spPr>
          <a:xfrm>
            <a:off x="720025" y="1241274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5"/>
          </p:nvPr>
        </p:nvSpPr>
        <p:spPr>
          <a:xfrm>
            <a:off x="720025" y="2350125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6"/>
          </p:nvPr>
        </p:nvSpPr>
        <p:spPr>
          <a:xfrm>
            <a:off x="720025" y="3470625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7" r:id="rId5"/>
    <p:sldLayoutId id="2147483658" r:id="rId6"/>
    <p:sldLayoutId id="2147483660" r:id="rId7"/>
    <p:sldLayoutId id="2147483663" r:id="rId8"/>
    <p:sldLayoutId id="2147483664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1626300" y="1412788"/>
            <a:ext cx="5925600" cy="1399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 noProof="1" smtClean="0">
                <a:solidFill>
                  <a:schemeClr val="bg1">
                    <a:lumMod val="25000"/>
                  </a:schemeClr>
                </a:solidFill>
              </a:rPr>
              <a:t>Kimlerde İmmün Yetmezlik Düşünelim?</a:t>
            </a:r>
            <a:endParaRPr lang="tr-TR" sz="4000" noProof="1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86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1609200" y="3330529"/>
            <a:ext cx="5942700" cy="9707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tr-TR" sz="1200" dirty="0" smtClean="0"/>
              <a:t>Dr. M. Seda BAYRAK DURMAZ</a:t>
            </a:r>
            <a:endParaRPr lang="tr-TR" sz="1200" dirty="0"/>
          </a:p>
          <a:p>
            <a:pPr marL="0" indent="0"/>
            <a:r>
              <a:rPr lang="tr-TR" sz="1200" dirty="0" smtClean="0"/>
              <a:t>Ankara Bilkent Şehir Hastanesi</a:t>
            </a:r>
          </a:p>
          <a:p>
            <a:pPr marL="0" indent="0"/>
            <a:r>
              <a:rPr lang="tr-TR" sz="1200" dirty="0" smtClean="0"/>
              <a:t>Erişkin İmmünoloji-Alerji Kliniği</a:t>
            </a:r>
          </a:p>
          <a:p>
            <a:pPr marL="0" indent="0"/>
            <a:r>
              <a:rPr lang="tr-TR" sz="1200" dirty="0" smtClean="0"/>
              <a:t>26.04.2025- Mersin</a:t>
            </a:r>
            <a:endParaRPr sz="1200" dirty="0"/>
          </a:p>
        </p:txBody>
      </p:sp>
      <p:cxnSp>
        <p:nvCxnSpPr>
          <p:cNvPr id="287" name="Google Shape;287;p29"/>
          <p:cNvCxnSpPr/>
          <p:nvPr/>
        </p:nvCxnSpPr>
        <p:spPr>
          <a:xfrm rot="10800000" flipH="1">
            <a:off x="1600600" y="2983800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8" name="Google Shape;288;p29"/>
          <p:cNvCxnSpPr/>
          <p:nvPr/>
        </p:nvCxnSpPr>
        <p:spPr>
          <a:xfrm rot="10800000" flipH="1">
            <a:off x="1609200" y="1313907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9" name="Google Shape;289;p29"/>
          <p:cNvSpPr/>
          <p:nvPr/>
        </p:nvSpPr>
        <p:spPr>
          <a:xfrm>
            <a:off x="2422825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6733600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2067;p74"/>
          <p:cNvGrpSpPr/>
          <p:nvPr/>
        </p:nvGrpSpPr>
        <p:grpSpPr>
          <a:xfrm>
            <a:off x="4414780" y="4296791"/>
            <a:ext cx="348640" cy="330784"/>
            <a:chOff x="3598221" y="1509362"/>
            <a:chExt cx="348640" cy="330784"/>
          </a:xfrm>
        </p:grpSpPr>
        <p:sp>
          <p:nvSpPr>
            <p:cNvPr id="14" name="Google Shape;12068;p74"/>
            <p:cNvSpPr/>
            <p:nvPr/>
          </p:nvSpPr>
          <p:spPr>
            <a:xfrm>
              <a:off x="3739181" y="160353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0"/>
                    <a:pt x="667" y="1500"/>
                  </a:cubicBezTo>
                  <a:cubicBezTo>
                    <a:pt x="1036" y="1500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8" y="595"/>
                    <a:pt x="1274" y="512"/>
                    <a:pt x="1191" y="512"/>
                  </a:cubicBezTo>
                  <a:cubicBezTo>
                    <a:pt x="1096" y="512"/>
                    <a:pt x="1024" y="595"/>
                    <a:pt x="1024" y="679"/>
                  </a:cubicBezTo>
                  <a:lnTo>
                    <a:pt x="1024" y="845"/>
                  </a:lnTo>
                  <a:cubicBezTo>
                    <a:pt x="1024" y="1036"/>
                    <a:pt x="858" y="1203"/>
                    <a:pt x="667" y="1203"/>
                  </a:cubicBezTo>
                  <a:cubicBezTo>
                    <a:pt x="477" y="1203"/>
                    <a:pt x="310" y="1036"/>
                    <a:pt x="310" y="84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7" y="322"/>
                  </a:cubicBezTo>
                  <a:cubicBezTo>
                    <a:pt x="762" y="322"/>
                    <a:pt x="834" y="250"/>
                    <a:pt x="834" y="155"/>
                  </a:cubicBezTo>
                  <a:cubicBezTo>
                    <a:pt x="834" y="72"/>
                    <a:pt x="762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069;p74"/>
            <p:cNvSpPr/>
            <p:nvPr/>
          </p:nvSpPr>
          <p:spPr>
            <a:xfrm>
              <a:off x="3619533" y="1709906"/>
              <a:ext cx="16416" cy="15584"/>
            </a:xfrm>
            <a:custGeom>
              <a:avLst/>
              <a:gdLst/>
              <a:ahLst/>
              <a:cxnLst/>
              <a:rect l="l" t="t" r="r" b="b"/>
              <a:pathLst>
                <a:path w="513" h="487" extrusionOk="0">
                  <a:moveTo>
                    <a:pt x="340" y="1"/>
                  </a:moveTo>
                  <a:cubicBezTo>
                    <a:pt x="298" y="1"/>
                    <a:pt x="257" y="16"/>
                    <a:pt x="227" y="46"/>
                  </a:cubicBezTo>
                  <a:lnTo>
                    <a:pt x="60" y="212"/>
                  </a:lnTo>
                  <a:cubicBezTo>
                    <a:pt x="1" y="272"/>
                    <a:pt x="1" y="379"/>
                    <a:pt x="60" y="438"/>
                  </a:cubicBezTo>
                  <a:cubicBezTo>
                    <a:pt x="96" y="462"/>
                    <a:pt x="132" y="486"/>
                    <a:pt x="179" y="486"/>
                  </a:cubicBezTo>
                  <a:cubicBezTo>
                    <a:pt x="227" y="486"/>
                    <a:pt x="251" y="462"/>
                    <a:pt x="298" y="438"/>
                  </a:cubicBezTo>
                  <a:lnTo>
                    <a:pt x="465" y="272"/>
                  </a:lnTo>
                  <a:cubicBezTo>
                    <a:pt x="513" y="212"/>
                    <a:pt x="513" y="105"/>
                    <a:pt x="453" y="46"/>
                  </a:cubicBezTo>
                  <a:cubicBezTo>
                    <a:pt x="423" y="16"/>
                    <a:pt x="382" y="1"/>
                    <a:pt x="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70;p74"/>
            <p:cNvSpPr/>
            <p:nvPr/>
          </p:nvSpPr>
          <p:spPr>
            <a:xfrm>
              <a:off x="3598221" y="1509362"/>
              <a:ext cx="348640" cy="330784"/>
            </a:xfrm>
            <a:custGeom>
              <a:avLst/>
              <a:gdLst/>
              <a:ahLst/>
              <a:cxnLst/>
              <a:rect l="l" t="t" r="r" b="b"/>
              <a:pathLst>
                <a:path w="10895" h="10337" extrusionOk="0">
                  <a:moveTo>
                    <a:pt x="5489" y="586"/>
                  </a:moveTo>
                  <a:lnTo>
                    <a:pt x="5489" y="586"/>
                  </a:lnTo>
                  <a:cubicBezTo>
                    <a:pt x="5429" y="955"/>
                    <a:pt x="5441" y="1288"/>
                    <a:pt x="5477" y="1538"/>
                  </a:cubicBezTo>
                  <a:cubicBezTo>
                    <a:pt x="5382" y="1550"/>
                    <a:pt x="5239" y="1610"/>
                    <a:pt x="5013" y="1729"/>
                  </a:cubicBezTo>
                  <a:lnTo>
                    <a:pt x="4465" y="883"/>
                  </a:lnTo>
                  <a:cubicBezTo>
                    <a:pt x="4655" y="800"/>
                    <a:pt x="5013" y="657"/>
                    <a:pt x="5489" y="586"/>
                  </a:cubicBezTo>
                  <a:close/>
                  <a:moveTo>
                    <a:pt x="6560" y="538"/>
                  </a:moveTo>
                  <a:lnTo>
                    <a:pt x="6560" y="538"/>
                  </a:lnTo>
                  <a:cubicBezTo>
                    <a:pt x="7108" y="598"/>
                    <a:pt x="7680" y="776"/>
                    <a:pt x="8215" y="1062"/>
                  </a:cubicBezTo>
                  <a:cubicBezTo>
                    <a:pt x="8382" y="1157"/>
                    <a:pt x="8537" y="1241"/>
                    <a:pt x="8704" y="1348"/>
                  </a:cubicBezTo>
                  <a:cubicBezTo>
                    <a:pt x="8715" y="1407"/>
                    <a:pt x="8858" y="1967"/>
                    <a:pt x="8882" y="2729"/>
                  </a:cubicBezTo>
                  <a:cubicBezTo>
                    <a:pt x="8620" y="2479"/>
                    <a:pt x="8358" y="2264"/>
                    <a:pt x="8144" y="2122"/>
                  </a:cubicBezTo>
                  <a:cubicBezTo>
                    <a:pt x="7549" y="1705"/>
                    <a:pt x="7084" y="1550"/>
                    <a:pt x="6906" y="1502"/>
                  </a:cubicBezTo>
                  <a:cubicBezTo>
                    <a:pt x="6834" y="1074"/>
                    <a:pt x="6715" y="764"/>
                    <a:pt x="6560" y="538"/>
                  </a:cubicBezTo>
                  <a:close/>
                  <a:moveTo>
                    <a:pt x="9073" y="1610"/>
                  </a:moveTo>
                  <a:cubicBezTo>
                    <a:pt x="9466" y="1907"/>
                    <a:pt x="9835" y="2253"/>
                    <a:pt x="10192" y="2669"/>
                  </a:cubicBezTo>
                  <a:cubicBezTo>
                    <a:pt x="10180" y="3146"/>
                    <a:pt x="10120" y="3610"/>
                    <a:pt x="10025" y="4038"/>
                  </a:cubicBezTo>
                  <a:cubicBezTo>
                    <a:pt x="9751" y="3646"/>
                    <a:pt x="9466" y="3324"/>
                    <a:pt x="9192" y="3038"/>
                  </a:cubicBezTo>
                  <a:cubicBezTo>
                    <a:pt x="9216" y="2443"/>
                    <a:pt x="9132" y="1943"/>
                    <a:pt x="9073" y="1610"/>
                  </a:cubicBezTo>
                  <a:close/>
                  <a:moveTo>
                    <a:pt x="2465" y="4205"/>
                  </a:moveTo>
                  <a:cubicBezTo>
                    <a:pt x="2608" y="4396"/>
                    <a:pt x="3024" y="4812"/>
                    <a:pt x="4179" y="4943"/>
                  </a:cubicBezTo>
                  <a:cubicBezTo>
                    <a:pt x="5644" y="5122"/>
                    <a:pt x="5846" y="6003"/>
                    <a:pt x="5858" y="6420"/>
                  </a:cubicBezTo>
                  <a:cubicBezTo>
                    <a:pt x="5679" y="6479"/>
                    <a:pt x="5489" y="6551"/>
                    <a:pt x="5286" y="6646"/>
                  </a:cubicBezTo>
                  <a:cubicBezTo>
                    <a:pt x="5251" y="6527"/>
                    <a:pt x="5191" y="6313"/>
                    <a:pt x="5060" y="6110"/>
                  </a:cubicBezTo>
                  <a:cubicBezTo>
                    <a:pt x="4667" y="5539"/>
                    <a:pt x="4012" y="5301"/>
                    <a:pt x="3524" y="5193"/>
                  </a:cubicBezTo>
                  <a:cubicBezTo>
                    <a:pt x="3405" y="5170"/>
                    <a:pt x="3286" y="5134"/>
                    <a:pt x="3167" y="5098"/>
                  </a:cubicBezTo>
                  <a:cubicBezTo>
                    <a:pt x="3148" y="5090"/>
                    <a:pt x="3128" y="5086"/>
                    <a:pt x="3109" y="5086"/>
                  </a:cubicBezTo>
                  <a:cubicBezTo>
                    <a:pt x="3044" y="5086"/>
                    <a:pt x="2983" y="5129"/>
                    <a:pt x="2965" y="5193"/>
                  </a:cubicBezTo>
                  <a:cubicBezTo>
                    <a:pt x="2929" y="5289"/>
                    <a:pt x="2977" y="5372"/>
                    <a:pt x="3060" y="5408"/>
                  </a:cubicBezTo>
                  <a:cubicBezTo>
                    <a:pt x="3179" y="5455"/>
                    <a:pt x="3322" y="5479"/>
                    <a:pt x="3453" y="5515"/>
                  </a:cubicBezTo>
                  <a:cubicBezTo>
                    <a:pt x="4774" y="5789"/>
                    <a:pt x="4953" y="6586"/>
                    <a:pt x="4989" y="6765"/>
                  </a:cubicBezTo>
                  <a:cubicBezTo>
                    <a:pt x="4774" y="6836"/>
                    <a:pt x="4572" y="6920"/>
                    <a:pt x="4358" y="7015"/>
                  </a:cubicBezTo>
                  <a:cubicBezTo>
                    <a:pt x="4274" y="6682"/>
                    <a:pt x="3917" y="6051"/>
                    <a:pt x="2560" y="5658"/>
                  </a:cubicBezTo>
                  <a:cubicBezTo>
                    <a:pt x="1869" y="5467"/>
                    <a:pt x="1715" y="5003"/>
                    <a:pt x="1679" y="4896"/>
                  </a:cubicBezTo>
                  <a:lnTo>
                    <a:pt x="2036" y="4586"/>
                  </a:lnTo>
                  <a:cubicBezTo>
                    <a:pt x="2096" y="4705"/>
                    <a:pt x="2203" y="4884"/>
                    <a:pt x="2405" y="5051"/>
                  </a:cubicBezTo>
                  <a:cubicBezTo>
                    <a:pt x="2441" y="5074"/>
                    <a:pt x="2465" y="5074"/>
                    <a:pt x="2512" y="5074"/>
                  </a:cubicBezTo>
                  <a:cubicBezTo>
                    <a:pt x="2560" y="5074"/>
                    <a:pt x="2608" y="5062"/>
                    <a:pt x="2631" y="5015"/>
                  </a:cubicBezTo>
                  <a:cubicBezTo>
                    <a:pt x="2691" y="4943"/>
                    <a:pt x="2679" y="4860"/>
                    <a:pt x="2619" y="4800"/>
                  </a:cubicBezTo>
                  <a:cubicBezTo>
                    <a:pt x="2369" y="4586"/>
                    <a:pt x="2310" y="4384"/>
                    <a:pt x="2286" y="4360"/>
                  </a:cubicBezTo>
                  <a:cubicBezTo>
                    <a:pt x="2346" y="4300"/>
                    <a:pt x="2405" y="4265"/>
                    <a:pt x="2465" y="4205"/>
                  </a:cubicBezTo>
                  <a:close/>
                  <a:moveTo>
                    <a:pt x="5882" y="312"/>
                  </a:moveTo>
                  <a:cubicBezTo>
                    <a:pt x="5965" y="359"/>
                    <a:pt x="6072" y="431"/>
                    <a:pt x="6191" y="550"/>
                  </a:cubicBezTo>
                  <a:cubicBezTo>
                    <a:pt x="6489" y="883"/>
                    <a:pt x="6632" y="1443"/>
                    <a:pt x="6632" y="2145"/>
                  </a:cubicBezTo>
                  <a:cubicBezTo>
                    <a:pt x="6632" y="2241"/>
                    <a:pt x="6715" y="2312"/>
                    <a:pt x="6799" y="2312"/>
                  </a:cubicBezTo>
                  <a:cubicBezTo>
                    <a:pt x="6894" y="2312"/>
                    <a:pt x="6965" y="2241"/>
                    <a:pt x="6965" y="2145"/>
                  </a:cubicBezTo>
                  <a:cubicBezTo>
                    <a:pt x="6965" y="2026"/>
                    <a:pt x="6965" y="1919"/>
                    <a:pt x="6953" y="1824"/>
                  </a:cubicBezTo>
                  <a:lnTo>
                    <a:pt x="6953" y="1824"/>
                  </a:lnTo>
                  <a:cubicBezTo>
                    <a:pt x="7156" y="1895"/>
                    <a:pt x="7525" y="2038"/>
                    <a:pt x="7989" y="2372"/>
                  </a:cubicBezTo>
                  <a:cubicBezTo>
                    <a:pt x="8323" y="2598"/>
                    <a:pt x="8620" y="2860"/>
                    <a:pt x="8894" y="3146"/>
                  </a:cubicBezTo>
                  <a:cubicBezTo>
                    <a:pt x="8882" y="3396"/>
                    <a:pt x="8870" y="3681"/>
                    <a:pt x="8811" y="3967"/>
                  </a:cubicBezTo>
                  <a:cubicBezTo>
                    <a:pt x="8799" y="4050"/>
                    <a:pt x="8858" y="4122"/>
                    <a:pt x="8942" y="4146"/>
                  </a:cubicBezTo>
                  <a:lnTo>
                    <a:pt x="8977" y="4146"/>
                  </a:lnTo>
                  <a:cubicBezTo>
                    <a:pt x="9049" y="4146"/>
                    <a:pt x="9120" y="4086"/>
                    <a:pt x="9132" y="4003"/>
                  </a:cubicBezTo>
                  <a:cubicBezTo>
                    <a:pt x="9168" y="3824"/>
                    <a:pt x="9192" y="3634"/>
                    <a:pt x="9216" y="3455"/>
                  </a:cubicBezTo>
                  <a:cubicBezTo>
                    <a:pt x="9489" y="3777"/>
                    <a:pt x="9727" y="4098"/>
                    <a:pt x="9954" y="4408"/>
                  </a:cubicBezTo>
                  <a:cubicBezTo>
                    <a:pt x="9847" y="4693"/>
                    <a:pt x="9763" y="4920"/>
                    <a:pt x="9656" y="5134"/>
                  </a:cubicBezTo>
                  <a:cubicBezTo>
                    <a:pt x="9394" y="5729"/>
                    <a:pt x="9037" y="6253"/>
                    <a:pt x="8584" y="6705"/>
                  </a:cubicBezTo>
                  <a:cubicBezTo>
                    <a:pt x="7977" y="7313"/>
                    <a:pt x="7382" y="7598"/>
                    <a:pt x="7156" y="7682"/>
                  </a:cubicBezTo>
                  <a:cubicBezTo>
                    <a:pt x="7072" y="7479"/>
                    <a:pt x="6989" y="7301"/>
                    <a:pt x="6918" y="7134"/>
                  </a:cubicBezTo>
                  <a:cubicBezTo>
                    <a:pt x="7906" y="6610"/>
                    <a:pt x="8573" y="5824"/>
                    <a:pt x="8918" y="4753"/>
                  </a:cubicBezTo>
                  <a:cubicBezTo>
                    <a:pt x="8942" y="4670"/>
                    <a:pt x="8894" y="4574"/>
                    <a:pt x="8811" y="4562"/>
                  </a:cubicBezTo>
                  <a:cubicBezTo>
                    <a:pt x="8789" y="4554"/>
                    <a:pt x="8768" y="4550"/>
                    <a:pt x="8749" y="4550"/>
                  </a:cubicBezTo>
                  <a:cubicBezTo>
                    <a:pt x="8682" y="4550"/>
                    <a:pt x="8629" y="4596"/>
                    <a:pt x="8620" y="4670"/>
                  </a:cubicBezTo>
                  <a:cubicBezTo>
                    <a:pt x="8299" y="5646"/>
                    <a:pt x="7680" y="6372"/>
                    <a:pt x="6799" y="6848"/>
                  </a:cubicBezTo>
                  <a:cubicBezTo>
                    <a:pt x="6727" y="6682"/>
                    <a:pt x="6679" y="6575"/>
                    <a:pt x="6632" y="6479"/>
                  </a:cubicBezTo>
                  <a:cubicBezTo>
                    <a:pt x="7120" y="6277"/>
                    <a:pt x="7453" y="5943"/>
                    <a:pt x="7584" y="5515"/>
                  </a:cubicBezTo>
                  <a:cubicBezTo>
                    <a:pt x="7953" y="4396"/>
                    <a:pt x="6941" y="2955"/>
                    <a:pt x="6906" y="2895"/>
                  </a:cubicBezTo>
                  <a:cubicBezTo>
                    <a:pt x="6876" y="2844"/>
                    <a:pt x="6825" y="2820"/>
                    <a:pt x="6772" y="2820"/>
                  </a:cubicBezTo>
                  <a:cubicBezTo>
                    <a:pt x="6740" y="2820"/>
                    <a:pt x="6707" y="2830"/>
                    <a:pt x="6679" y="2848"/>
                  </a:cubicBezTo>
                  <a:cubicBezTo>
                    <a:pt x="6608" y="2895"/>
                    <a:pt x="6584" y="2991"/>
                    <a:pt x="6632" y="3074"/>
                  </a:cubicBezTo>
                  <a:cubicBezTo>
                    <a:pt x="6644" y="3086"/>
                    <a:pt x="7584" y="4443"/>
                    <a:pt x="7275" y="5408"/>
                  </a:cubicBezTo>
                  <a:cubicBezTo>
                    <a:pt x="7215" y="5586"/>
                    <a:pt x="7108" y="5753"/>
                    <a:pt x="6977" y="5884"/>
                  </a:cubicBezTo>
                  <a:cubicBezTo>
                    <a:pt x="7060" y="5467"/>
                    <a:pt x="7060" y="4765"/>
                    <a:pt x="6620" y="3765"/>
                  </a:cubicBezTo>
                  <a:cubicBezTo>
                    <a:pt x="6594" y="3713"/>
                    <a:pt x="6538" y="3674"/>
                    <a:pt x="6477" y="3674"/>
                  </a:cubicBezTo>
                  <a:cubicBezTo>
                    <a:pt x="6453" y="3674"/>
                    <a:pt x="6429" y="3680"/>
                    <a:pt x="6406" y="3693"/>
                  </a:cubicBezTo>
                  <a:cubicBezTo>
                    <a:pt x="6334" y="3729"/>
                    <a:pt x="6287" y="3824"/>
                    <a:pt x="6334" y="3908"/>
                  </a:cubicBezTo>
                  <a:cubicBezTo>
                    <a:pt x="6549" y="4348"/>
                    <a:pt x="6763" y="5015"/>
                    <a:pt x="6703" y="5634"/>
                  </a:cubicBezTo>
                  <a:cubicBezTo>
                    <a:pt x="6668" y="5991"/>
                    <a:pt x="6549" y="6146"/>
                    <a:pt x="6549" y="6170"/>
                  </a:cubicBezTo>
                  <a:cubicBezTo>
                    <a:pt x="6489" y="6194"/>
                    <a:pt x="6227" y="6289"/>
                    <a:pt x="6191" y="6301"/>
                  </a:cubicBezTo>
                  <a:cubicBezTo>
                    <a:pt x="6156" y="6015"/>
                    <a:pt x="6072" y="5658"/>
                    <a:pt x="5775" y="5336"/>
                  </a:cubicBezTo>
                  <a:cubicBezTo>
                    <a:pt x="5429" y="4943"/>
                    <a:pt x="4905" y="4705"/>
                    <a:pt x="4227" y="4622"/>
                  </a:cubicBezTo>
                  <a:cubicBezTo>
                    <a:pt x="3060" y="4479"/>
                    <a:pt x="2762" y="4062"/>
                    <a:pt x="2715" y="3979"/>
                  </a:cubicBezTo>
                  <a:cubicBezTo>
                    <a:pt x="3477" y="3324"/>
                    <a:pt x="4191" y="2717"/>
                    <a:pt x="4501" y="2455"/>
                  </a:cubicBezTo>
                  <a:cubicBezTo>
                    <a:pt x="5096" y="1979"/>
                    <a:pt x="5429" y="1860"/>
                    <a:pt x="5548" y="1824"/>
                  </a:cubicBezTo>
                  <a:cubicBezTo>
                    <a:pt x="5584" y="1955"/>
                    <a:pt x="5608" y="2038"/>
                    <a:pt x="5620" y="2038"/>
                  </a:cubicBezTo>
                  <a:cubicBezTo>
                    <a:pt x="5648" y="2105"/>
                    <a:pt x="5707" y="2141"/>
                    <a:pt x="5778" y="2141"/>
                  </a:cubicBezTo>
                  <a:cubicBezTo>
                    <a:pt x="5796" y="2141"/>
                    <a:pt x="5815" y="2138"/>
                    <a:pt x="5834" y="2133"/>
                  </a:cubicBezTo>
                  <a:cubicBezTo>
                    <a:pt x="5906" y="2098"/>
                    <a:pt x="5953" y="2014"/>
                    <a:pt x="5917" y="1919"/>
                  </a:cubicBezTo>
                  <a:cubicBezTo>
                    <a:pt x="5917" y="1907"/>
                    <a:pt x="5644" y="1193"/>
                    <a:pt x="5882" y="312"/>
                  </a:cubicBezTo>
                  <a:close/>
                  <a:moveTo>
                    <a:pt x="1417" y="5098"/>
                  </a:moveTo>
                  <a:cubicBezTo>
                    <a:pt x="1512" y="5336"/>
                    <a:pt x="1786" y="5753"/>
                    <a:pt x="2453" y="5943"/>
                  </a:cubicBezTo>
                  <a:cubicBezTo>
                    <a:pt x="2917" y="6074"/>
                    <a:pt x="3536" y="6313"/>
                    <a:pt x="3870" y="6753"/>
                  </a:cubicBezTo>
                  <a:cubicBezTo>
                    <a:pt x="3989" y="6896"/>
                    <a:pt x="4036" y="7027"/>
                    <a:pt x="4048" y="7110"/>
                  </a:cubicBezTo>
                  <a:cubicBezTo>
                    <a:pt x="4048" y="7134"/>
                    <a:pt x="4036" y="7134"/>
                    <a:pt x="4036" y="7134"/>
                  </a:cubicBezTo>
                  <a:cubicBezTo>
                    <a:pt x="3381" y="7408"/>
                    <a:pt x="2750" y="7658"/>
                    <a:pt x="2346" y="7789"/>
                  </a:cubicBezTo>
                  <a:cubicBezTo>
                    <a:pt x="2324" y="7793"/>
                    <a:pt x="2302" y="7796"/>
                    <a:pt x="2281" y="7796"/>
                  </a:cubicBezTo>
                  <a:cubicBezTo>
                    <a:pt x="2246" y="7796"/>
                    <a:pt x="2213" y="7788"/>
                    <a:pt x="2191" y="7765"/>
                  </a:cubicBezTo>
                  <a:lnTo>
                    <a:pt x="1834" y="7503"/>
                  </a:lnTo>
                  <a:cubicBezTo>
                    <a:pt x="1917" y="7444"/>
                    <a:pt x="2036" y="7384"/>
                    <a:pt x="2155" y="7313"/>
                  </a:cubicBezTo>
                  <a:cubicBezTo>
                    <a:pt x="2488" y="7110"/>
                    <a:pt x="2786" y="6896"/>
                    <a:pt x="2798" y="6884"/>
                  </a:cubicBezTo>
                  <a:cubicBezTo>
                    <a:pt x="2869" y="6836"/>
                    <a:pt x="2881" y="6729"/>
                    <a:pt x="2822" y="6658"/>
                  </a:cubicBezTo>
                  <a:cubicBezTo>
                    <a:pt x="2802" y="6617"/>
                    <a:pt x="2758" y="6596"/>
                    <a:pt x="2712" y="6596"/>
                  </a:cubicBezTo>
                  <a:cubicBezTo>
                    <a:pt x="2676" y="6596"/>
                    <a:pt x="2638" y="6608"/>
                    <a:pt x="2608" y="6634"/>
                  </a:cubicBezTo>
                  <a:cubicBezTo>
                    <a:pt x="2072" y="7015"/>
                    <a:pt x="1393" y="7420"/>
                    <a:pt x="1250" y="7420"/>
                  </a:cubicBezTo>
                  <a:cubicBezTo>
                    <a:pt x="643" y="7360"/>
                    <a:pt x="357" y="6313"/>
                    <a:pt x="310" y="6194"/>
                  </a:cubicBezTo>
                  <a:cubicBezTo>
                    <a:pt x="298" y="6134"/>
                    <a:pt x="310" y="6063"/>
                    <a:pt x="369" y="6015"/>
                  </a:cubicBezTo>
                  <a:cubicBezTo>
                    <a:pt x="583" y="5836"/>
                    <a:pt x="953" y="5503"/>
                    <a:pt x="1417" y="5098"/>
                  </a:cubicBezTo>
                  <a:close/>
                  <a:moveTo>
                    <a:pt x="5797" y="0"/>
                  </a:moveTo>
                  <a:cubicBezTo>
                    <a:pt x="5725" y="0"/>
                    <a:pt x="5665" y="45"/>
                    <a:pt x="5644" y="109"/>
                  </a:cubicBezTo>
                  <a:cubicBezTo>
                    <a:pt x="5620" y="169"/>
                    <a:pt x="5608" y="217"/>
                    <a:pt x="5596" y="276"/>
                  </a:cubicBezTo>
                  <a:cubicBezTo>
                    <a:pt x="4751" y="371"/>
                    <a:pt x="4215" y="693"/>
                    <a:pt x="4179" y="705"/>
                  </a:cubicBezTo>
                  <a:cubicBezTo>
                    <a:pt x="4132" y="729"/>
                    <a:pt x="4120" y="764"/>
                    <a:pt x="4108" y="812"/>
                  </a:cubicBezTo>
                  <a:cubicBezTo>
                    <a:pt x="4096" y="848"/>
                    <a:pt x="4108" y="895"/>
                    <a:pt x="4132" y="931"/>
                  </a:cubicBezTo>
                  <a:lnTo>
                    <a:pt x="4786" y="1907"/>
                  </a:lnTo>
                  <a:cubicBezTo>
                    <a:pt x="4655" y="2003"/>
                    <a:pt x="4513" y="2098"/>
                    <a:pt x="4346" y="2241"/>
                  </a:cubicBezTo>
                  <a:cubicBezTo>
                    <a:pt x="3620" y="2812"/>
                    <a:pt x="893" y="5193"/>
                    <a:pt x="191" y="5813"/>
                  </a:cubicBezTo>
                  <a:cubicBezTo>
                    <a:pt x="60" y="5932"/>
                    <a:pt x="0" y="6122"/>
                    <a:pt x="48" y="6313"/>
                  </a:cubicBezTo>
                  <a:cubicBezTo>
                    <a:pt x="83" y="6467"/>
                    <a:pt x="191" y="6825"/>
                    <a:pt x="405" y="7146"/>
                  </a:cubicBezTo>
                  <a:cubicBezTo>
                    <a:pt x="643" y="7515"/>
                    <a:pt x="917" y="7729"/>
                    <a:pt x="1250" y="7753"/>
                  </a:cubicBezTo>
                  <a:lnTo>
                    <a:pt x="1274" y="7753"/>
                  </a:lnTo>
                  <a:cubicBezTo>
                    <a:pt x="1334" y="7753"/>
                    <a:pt x="1417" y="7741"/>
                    <a:pt x="1536" y="7694"/>
                  </a:cubicBezTo>
                  <a:lnTo>
                    <a:pt x="2024" y="8039"/>
                  </a:lnTo>
                  <a:cubicBezTo>
                    <a:pt x="2107" y="8099"/>
                    <a:pt x="2215" y="8134"/>
                    <a:pt x="2310" y="8134"/>
                  </a:cubicBezTo>
                  <a:cubicBezTo>
                    <a:pt x="2369" y="8134"/>
                    <a:pt x="2405" y="8110"/>
                    <a:pt x="2465" y="8099"/>
                  </a:cubicBezTo>
                  <a:cubicBezTo>
                    <a:pt x="2881" y="7956"/>
                    <a:pt x="3512" y="7694"/>
                    <a:pt x="4167" y="7432"/>
                  </a:cubicBezTo>
                  <a:cubicBezTo>
                    <a:pt x="4953" y="7122"/>
                    <a:pt x="5775" y="6777"/>
                    <a:pt x="6358" y="6586"/>
                  </a:cubicBezTo>
                  <a:cubicBezTo>
                    <a:pt x="6537" y="6979"/>
                    <a:pt x="7251" y="8610"/>
                    <a:pt x="7846" y="10230"/>
                  </a:cubicBezTo>
                  <a:cubicBezTo>
                    <a:pt x="7870" y="10289"/>
                    <a:pt x="7930" y="10337"/>
                    <a:pt x="7989" y="10337"/>
                  </a:cubicBezTo>
                  <a:cubicBezTo>
                    <a:pt x="8001" y="10337"/>
                    <a:pt x="8025" y="10337"/>
                    <a:pt x="8049" y="10313"/>
                  </a:cubicBezTo>
                  <a:cubicBezTo>
                    <a:pt x="8144" y="10289"/>
                    <a:pt x="8168" y="10194"/>
                    <a:pt x="8144" y="10111"/>
                  </a:cubicBezTo>
                  <a:lnTo>
                    <a:pt x="7965" y="9622"/>
                  </a:lnTo>
                  <a:cubicBezTo>
                    <a:pt x="8215" y="9480"/>
                    <a:pt x="9275" y="8944"/>
                    <a:pt x="10120" y="8170"/>
                  </a:cubicBezTo>
                  <a:cubicBezTo>
                    <a:pt x="10180" y="8110"/>
                    <a:pt x="10192" y="8015"/>
                    <a:pt x="10132" y="7956"/>
                  </a:cubicBezTo>
                  <a:cubicBezTo>
                    <a:pt x="10097" y="7920"/>
                    <a:pt x="10044" y="7897"/>
                    <a:pt x="9995" y="7897"/>
                  </a:cubicBezTo>
                  <a:cubicBezTo>
                    <a:pt x="9962" y="7897"/>
                    <a:pt x="9930" y="7908"/>
                    <a:pt x="9906" y="7932"/>
                  </a:cubicBezTo>
                  <a:cubicBezTo>
                    <a:pt x="9120" y="8646"/>
                    <a:pt x="8144" y="9170"/>
                    <a:pt x="7858" y="9301"/>
                  </a:cubicBezTo>
                  <a:cubicBezTo>
                    <a:pt x="7787" y="9122"/>
                    <a:pt x="7727" y="8944"/>
                    <a:pt x="7644" y="8765"/>
                  </a:cubicBezTo>
                  <a:cubicBezTo>
                    <a:pt x="8025" y="8587"/>
                    <a:pt x="9180" y="7991"/>
                    <a:pt x="10049" y="6944"/>
                  </a:cubicBezTo>
                  <a:cubicBezTo>
                    <a:pt x="10108" y="6860"/>
                    <a:pt x="10085" y="6777"/>
                    <a:pt x="10025" y="6717"/>
                  </a:cubicBezTo>
                  <a:cubicBezTo>
                    <a:pt x="9993" y="6691"/>
                    <a:pt x="9958" y="6678"/>
                    <a:pt x="9925" y="6678"/>
                  </a:cubicBezTo>
                  <a:cubicBezTo>
                    <a:pt x="9883" y="6678"/>
                    <a:pt x="9844" y="6697"/>
                    <a:pt x="9811" y="6729"/>
                  </a:cubicBezTo>
                  <a:cubicBezTo>
                    <a:pt x="9001" y="7718"/>
                    <a:pt x="7906" y="8289"/>
                    <a:pt x="7525" y="8468"/>
                  </a:cubicBezTo>
                  <a:cubicBezTo>
                    <a:pt x="7453" y="8289"/>
                    <a:pt x="7382" y="8110"/>
                    <a:pt x="7322" y="7956"/>
                  </a:cubicBezTo>
                  <a:cubicBezTo>
                    <a:pt x="7572" y="7848"/>
                    <a:pt x="8203" y="7551"/>
                    <a:pt x="8835" y="6908"/>
                  </a:cubicBezTo>
                  <a:cubicBezTo>
                    <a:pt x="9311" y="6432"/>
                    <a:pt x="9704" y="5884"/>
                    <a:pt x="9989" y="5253"/>
                  </a:cubicBezTo>
                  <a:cubicBezTo>
                    <a:pt x="10061" y="5098"/>
                    <a:pt x="10120" y="4931"/>
                    <a:pt x="10180" y="4765"/>
                  </a:cubicBezTo>
                  <a:cubicBezTo>
                    <a:pt x="10323" y="4991"/>
                    <a:pt x="10442" y="5193"/>
                    <a:pt x="10561" y="5408"/>
                  </a:cubicBezTo>
                  <a:cubicBezTo>
                    <a:pt x="10478" y="5658"/>
                    <a:pt x="10370" y="5908"/>
                    <a:pt x="10239" y="6146"/>
                  </a:cubicBezTo>
                  <a:cubicBezTo>
                    <a:pt x="10192" y="6229"/>
                    <a:pt x="10228" y="6324"/>
                    <a:pt x="10299" y="6372"/>
                  </a:cubicBezTo>
                  <a:cubicBezTo>
                    <a:pt x="10323" y="6384"/>
                    <a:pt x="10359" y="6384"/>
                    <a:pt x="10370" y="6384"/>
                  </a:cubicBezTo>
                  <a:cubicBezTo>
                    <a:pt x="10430" y="6384"/>
                    <a:pt x="10478" y="6360"/>
                    <a:pt x="10501" y="6313"/>
                  </a:cubicBezTo>
                  <a:cubicBezTo>
                    <a:pt x="10668" y="6027"/>
                    <a:pt x="10799" y="5729"/>
                    <a:pt x="10894" y="5455"/>
                  </a:cubicBezTo>
                  <a:lnTo>
                    <a:pt x="10894" y="5432"/>
                  </a:lnTo>
                  <a:lnTo>
                    <a:pt x="10894" y="5420"/>
                  </a:lnTo>
                  <a:lnTo>
                    <a:pt x="10859" y="5408"/>
                  </a:lnTo>
                  <a:lnTo>
                    <a:pt x="10859" y="5396"/>
                  </a:lnTo>
                  <a:lnTo>
                    <a:pt x="10859" y="5372"/>
                  </a:lnTo>
                  <a:lnTo>
                    <a:pt x="10859" y="5360"/>
                  </a:lnTo>
                  <a:lnTo>
                    <a:pt x="10859" y="5348"/>
                  </a:lnTo>
                  <a:cubicBezTo>
                    <a:pt x="10668" y="5003"/>
                    <a:pt x="10478" y="4693"/>
                    <a:pt x="10299" y="4408"/>
                  </a:cubicBezTo>
                  <a:cubicBezTo>
                    <a:pt x="10418" y="3979"/>
                    <a:pt x="10489" y="3527"/>
                    <a:pt x="10525" y="3050"/>
                  </a:cubicBezTo>
                  <a:cubicBezTo>
                    <a:pt x="10549" y="3086"/>
                    <a:pt x="10561" y="3110"/>
                    <a:pt x="10597" y="3157"/>
                  </a:cubicBezTo>
                  <a:cubicBezTo>
                    <a:pt x="10620" y="3205"/>
                    <a:pt x="10668" y="3217"/>
                    <a:pt x="10716" y="3217"/>
                  </a:cubicBezTo>
                  <a:cubicBezTo>
                    <a:pt x="10740" y="3217"/>
                    <a:pt x="10787" y="3205"/>
                    <a:pt x="10823" y="3193"/>
                  </a:cubicBezTo>
                  <a:cubicBezTo>
                    <a:pt x="10894" y="3134"/>
                    <a:pt x="10894" y="3038"/>
                    <a:pt x="10847" y="2967"/>
                  </a:cubicBezTo>
                  <a:cubicBezTo>
                    <a:pt x="10085" y="1979"/>
                    <a:pt x="9251" y="1264"/>
                    <a:pt x="8394" y="812"/>
                  </a:cubicBezTo>
                  <a:cubicBezTo>
                    <a:pt x="7703" y="455"/>
                    <a:pt x="6989" y="252"/>
                    <a:pt x="6275" y="240"/>
                  </a:cubicBezTo>
                  <a:cubicBezTo>
                    <a:pt x="6037" y="50"/>
                    <a:pt x="5834" y="14"/>
                    <a:pt x="5822" y="2"/>
                  </a:cubicBezTo>
                  <a:cubicBezTo>
                    <a:pt x="5814" y="1"/>
                    <a:pt x="5805" y="0"/>
                    <a:pt x="57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71;p74"/>
            <p:cNvSpPr/>
            <p:nvPr/>
          </p:nvSpPr>
          <p:spPr>
            <a:xfrm>
              <a:off x="3927757" y="1737234"/>
              <a:ext cx="18720" cy="19104"/>
            </a:xfrm>
            <a:custGeom>
              <a:avLst/>
              <a:gdLst/>
              <a:ahLst/>
              <a:cxnLst/>
              <a:rect l="l" t="t" r="r" b="b"/>
              <a:pathLst>
                <a:path w="585" h="597" extrusionOk="0">
                  <a:moveTo>
                    <a:pt x="404" y="0"/>
                  </a:moveTo>
                  <a:cubicBezTo>
                    <a:pt x="349" y="0"/>
                    <a:pt x="294" y="26"/>
                    <a:pt x="263" y="73"/>
                  </a:cubicBezTo>
                  <a:cubicBezTo>
                    <a:pt x="203" y="168"/>
                    <a:pt x="132" y="251"/>
                    <a:pt x="61" y="346"/>
                  </a:cubicBezTo>
                  <a:cubicBezTo>
                    <a:pt x="1" y="418"/>
                    <a:pt x="13" y="501"/>
                    <a:pt x="72" y="561"/>
                  </a:cubicBezTo>
                  <a:cubicBezTo>
                    <a:pt x="108" y="597"/>
                    <a:pt x="132" y="597"/>
                    <a:pt x="180" y="597"/>
                  </a:cubicBezTo>
                  <a:cubicBezTo>
                    <a:pt x="227" y="597"/>
                    <a:pt x="263" y="573"/>
                    <a:pt x="299" y="537"/>
                  </a:cubicBezTo>
                  <a:cubicBezTo>
                    <a:pt x="382" y="430"/>
                    <a:pt x="465" y="346"/>
                    <a:pt x="525" y="239"/>
                  </a:cubicBezTo>
                  <a:cubicBezTo>
                    <a:pt x="584" y="180"/>
                    <a:pt x="561" y="73"/>
                    <a:pt x="489" y="25"/>
                  </a:cubicBezTo>
                  <a:cubicBezTo>
                    <a:pt x="464" y="8"/>
                    <a:pt x="434" y="0"/>
                    <a:pt x="4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r-TR" sz="3200" noProof="1"/>
              <a:t>Semptomatik Periyod - Tanı</a:t>
            </a:r>
            <a:endParaRPr dirty="0"/>
          </a:p>
        </p:txBody>
      </p:sp>
      <p:sp>
        <p:nvSpPr>
          <p:cNvPr id="511" name="Google Shape;511;p45"/>
          <p:cNvSpPr txBox="1"/>
          <p:nvPr/>
        </p:nvSpPr>
        <p:spPr>
          <a:xfrm>
            <a:off x="3867750" y="2188950"/>
            <a:ext cx="1739400" cy="109815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smtClean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Doğuştan Bağışıklık Hataları</a:t>
            </a:r>
            <a:endParaRPr sz="20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12" name="Google Shape;512;p45"/>
          <p:cNvSpPr txBox="1"/>
          <p:nvPr/>
        </p:nvSpPr>
        <p:spPr>
          <a:xfrm>
            <a:off x="6061798" y="1822447"/>
            <a:ext cx="21432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dirty="0" smtClean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Fizik muayene</a:t>
            </a:r>
            <a:endParaRPr sz="20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13" name="Google Shape;513;p45"/>
          <p:cNvSpPr txBox="1"/>
          <p:nvPr/>
        </p:nvSpPr>
        <p:spPr>
          <a:xfrm>
            <a:off x="6061800" y="1137050"/>
            <a:ext cx="23622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dirty="0" smtClean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Öykü</a:t>
            </a:r>
            <a:endParaRPr sz="20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519" name="Google Shape;519;p45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cxnSp>
        <p:nvCxnSpPr>
          <p:cNvPr id="520" name="Google Shape;520;p45"/>
          <p:cNvCxnSpPr>
            <a:stCxn id="513" idx="1"/>
            <a:endCxn id="511" idx="3"/>
          </p:cNvCxnSpPr>
          <p:nvPr/>
        </p:nvCxnSpPr>
        <p:spPr>
          <a:xfrm rot="10800000" flipV="1">
            <a:off x="5607150" y="1348399"/>
            <a:ext cx="454650" cy="138962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521" name="Google Shape;521;p45"/>
          <p:cNvCxnSpPr/>
          <p:nvPr/>
        </p:nvCxnSpPr>
        <p:spPr>
          <a:xfrm>
            <a:off x="5607148" y="1872812"/>
            <a:ext cx="454648" cy="99562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24" name="Google Shape;524;p45"/>
          <p:cNvCxnSpPr/>
          <p:nvPr/>
        </p:nvCxnSpPr>
        <p:spPr>
          <a:xfrm>
            <a:off x="3638750" y="134840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7" name="Google Shape;512;p45"/>
          <p:cNvSpPr txBox="1"/>
          <p:nvPr/>
        </p:nvSpPr>
        <p:spPr>
          <a:xfrm>
            <a:off x="6061796" y="2624750"/>
            <a:ext cx="21432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dirty="0" smtClean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Laboratuvar</a:t>
            </a:r>
            <a:endParaRPr sz="20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9" y="1698041"/>
            <a:ext cx="2785598" cy="2276118"/>
          </a:xfrm>
          <a:prstGeom prst="rect">
            <a:avLst/>
          </a:prstGeom>
        </p:spPr>
      </p:pic>
      <p:cxnSp>
        <p:nvCxnSpPr>
          <p:cNvPr id="21" name="Google Shape;521;p45"/>
          <p:cNvCxnSpPr/>
          <p:nvPr/>
        </p:nvCxnSpPr>
        <p:spPr>
          <a:xfrm>
            <a:off x="5607149" y="2570800"/>
            <a:ext cx="454648" cy="99562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" name="Google Shape;520;p45"/>
          <p:cNvCxnSpPr/>
          <p:nvPr/>
        </p:nvCxnSpPr>
        <p:spPr>
          <a:xfrm rot="10800000" flipV="1">
            <a:off x="5607147" y="2062550"/>
            <a:ext cx="454650" cy="138962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3" name="Google Shape;512;p45"/>
          <p:cNvSpPr txBox="1"/>
          <p:nvPr/>
        </p:nvSpPr>
        <p:spPr>
          <a:xfrm>
            <a:off x="6061796" y="3326374"/>
            <a:ext cx="21432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dirty="0" smtClean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Görüntüleme</a:t>
            </a:r>
            <a:endParaRPr sz="20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96" y="1634100"/>
            <a:ext cx="288444" cy="47742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564" y="3378345"/>
            <a:ext cx="288444" cy="477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IEI  Öykü- Başlangıç Yaşı</a:t>
            </a:r>
            <a:endParaRPr dirty="0"/>
          </a:p>
        </p:txBody>
      </p:sp>
      <p:sp>
        <p:nvSpPr>
          <p:cNvPr id="345" name="Google Shape;345;p33"/>
          <p:cNvSpPr txBox="1">
            <a:spLocks noGrp="1"/>
          </p:cNvSpPr>
          <p:nvPr>
            <p:ph type="subTitle" idx="4"/>
          </p:nvPr>
        </p:nvSpPr>
        <p:spPr>
          <a:xfrm>
            <a:off x="720025" y="1241274"/>
            <a:ext cx="770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Yaşamın ilk 1 yılında </a:t>
            </a:r>
            <a:r>
              <a:rPr lang="tr-TR" dirty="0" smtClean="0">
                <a:sym typeface="Wingdings"/>
              </a:rPr>
              <a:t> %40</a:t>
            </a:r>
            <a:endParaRPr dirty="0"/>
          </a:p>
        </p:txBody>
      </p:sp>
      <p:sp>
        <p:nvSpPr>
          <p:cNvPr id="346" name="Google Shape;346;p33"/>
          <p:cNvSpPr txBox="1">
            <a:spLocks noGrp="1"/>
          </p:cNvSpPr>
          <p:nvPr>
            <p:ph type="subTitle" idx="5"/>
          </p:nvPr>
        </p:nvSpPr>
        <p:spPr>
          <a:xfrm>
            <a:off x="720000" y="1917176"/>
            <a:ext cx="770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1-5 yaş arası                </a:t>
            </a:r>
            <a:r>
              <a:rPr lang="tr-TR" dirty="0" smtClean="0">
                <a:sym typeface="Wingdings"/>
              </a:rPr>
              <a:t> %40</a:t>
            </a:r>
            <a:endParaRPr dirty="0"/>
          </a:p>
        </p:txBody>
      </p:sp>
      <p:sp>
        <p:nvSpPr>
          <p:cNvPr id="347" name="Google Shape;347;p33"/>
          <p:cNvSpPr txBox="1">
            <a:spLocks noGrp="1"/>
          </p:cNvSpPr>
          <p:nvPr>
            <p:ph type="subTitle" idx="6"/>
          </p:nvPr>
        </p:nvSpPr>
        <p:spPr>
          <a:xfrm>
            <a:off x="720000" y="2593078"/>
            <a:ext cx="770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5-16 yaş arası             </a:t>
            </a:r>
            <a:r>
              <a:rPr lang="tr-TR" dirty="0" smtClean="0">
                <a:sym typeface="Wingdings"/>
              </a:rPr>
              <a:t> %15</a:t>
            </a:r>
            <a:endParaRPr dirty="0"/>
          </a:p>
        </p:txBody>
      </p:sp>
      <p:sp>
        <p:nvSpPr>
          <p:cNvPr id="348" name="Google Shape;348;p33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2" name="Google Shape;347;p33"/>
          <p:cNvSpPr txBox="1">
            <a:spLocks noGrp="1"/>
          </p:cNvSpPr>
          <p:nvPr>
            <p:ph type="subTitle" idx="6"/>
          </p:nvPr>
        </p:nvSpPr>
        <p:spPr>
          <a:xfrm>
            <a:off x="720000" y="3266049"/>
            <a:ext cx="770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Erişkin dönemde       </a:t>
            </a:r>
            <a:r>
              <a:rPr lang="tr-TR" dirty="0" smtClean="0">
                <a:sym typeface="Wingdings"/>
              </a:rPr>
              <a:t> %5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6876288" y="4479764"/>
            <a:ext cx="1883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noProof="1" smtClean="0">
                <a:latin typeface="Times New Roman" charset="0"/>
                <a:ea typeface="Times New Roman" charset="0"/>
                <a:cs typeface="Times New Roman" charset="0"/>
              </a:rPr>
              <a:t>Int. J. Mol. Sci. 2021, 22, 4130 </a:t>
            </a:r>
            <a:endParaRPr lang="it-IT" sz="10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15" name="Google Shape;357;p34"/>
          <p:cNvCxnSpPr/>
          <p:nvPr/>
        </p:nvCxnSpPr>
        <p:spPr>
          <a:xfrm>
            <a:off x="376878" y="2436871"/>
            <a:ext cx="7925874" cy="603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" name="Frame 7"/>
          <p:cNvSpPr/>
          <p:nvPr/>
        </p:nvSpPr>
        <p:spPr>
          <a:xfrm>
            <a:off x="3419856" y="1177266"/>
            <a:ext cx="676656" cy="1197247"/>
          </a:xfrm>
          <a:prstGeom prst="frame">
            <a:avLst>
              <a:gd name="adj1" fmla="val 7095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38" y="1078898"/>
            <a:ext cx="4126350" cy="27159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546" y="2588027"/>
            <a:ext cx="1435608" cy="1360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12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 – Öykü: </a:t>
            </a:r>
            <a:r>
              <a:rPr lang="en-US" noProof="1" smtClean="0"/>
              <a:t>Enfeksiyon / Aşı </a:t>
            </a:r>
            <a:r>
              <a:rPr lang="en-US" noProof="1" smtClean="0"/>
              <a:t>/ Advers Etki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noProof="1" smtClean="0"/>
              <a:t>Aşıların tam olmaması**</a:t>
            </a:r>
          </a:p>
          <a:p>
            <a:r>
              <a:rPr lang="hr-HR" noProof="1" smtClean="0"/>
              <a:t>Canlı aşılar sonrası görülen enfeksiyon**</a:t>
            </a:r>
          </a:p>
          <a:p>
            <a:endParaRPr lang="hr-HR" noProof="1" smtClean="0"/>
          </a:p>
          <a:p>
            <a:pPr marL="425450" indent="-285750">
              <a:spcBef>
                <a:spcPts val="1000"/>
              </a:spcBef>
              <a:buSzPts val="1400"/>
              <a:buFont typeface="Wingdings" charset="2"/>
              <a:buChar char="ü"/>
            </a:pPr>
            <a:r>
              <a:rPr lang="tr-TR" noProof="1"/>
              <a:t>Sayısı, tipi, seyri, başlangıç yaşı</a:t>
            </a:r>
          </a:p>
          <a:p>
            <a:pPr marL="425450" indent="-285750">
              <a:spcBef>
                <a:spcPts val="1000"/>
              </a:spcBef>
              <a:buSzPts val="1400"/>
              <a:buFont typeface="Wingdings" charset="2"/>
              <a:buChar char="ü"/>
            </a:pPr>
            <a:r>
              <a:rPr lang="tr-TR" b="1" noProof="1">
                <a:solidFill>
                  <a:srgbClr val="FF0000"/>
                </a:solidFill>
              </a:rPr>
              <a:t>Tekrarlayan, ağır, dirençli ve komplikasyonlarla seyir,  hastane yatış ve iv. tedavi gerektiren, atipik yerleşimli </a:t>
            </a:r>
          </a:p>
          <a:p>
            <a:endParaRPr lang="hr-HR" noProof="1" smtClean="0"/>
          </a:p>
        </p:txBody>
      </p:sp>
    </p:spTree>
    <p:extLst>
      <p:ext uri="{BB962C8B-B14F-4D97-AF65-F5344CB8AC3E}">
        <p14:creationId xmlns:p14="http://schemas.microsoft.com/office/powerpoint/2010/main" val="7784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13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solidFill>
                  <a:srgbClr val="C00000"/>
                </a:solidFill>
              </a:rPr>
              <a:t>10 Uyarıcı İşaret</a:t>
            </a:r>
            <a:endParaRPr lang="en-US" noProof="1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1319506"/>
            <a:ext cx="6447493" cy="32428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09" y="692830"/>
            <a:ext cx="1151684" cy="11662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09" y="545912"/>
            <a:ext cx="1386134" cy="131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14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 – </a:t>
            </a:r>
            <a:r>
              <a:rPr lang="en-US" noProof="1" smtClean="0"/>
              <a:t>Öykü: Uyarıcı işaretler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5450" indent="-285750">
              <a:spcBef>
                <a:spcPts val="1000"/>
              </a:spcBef>
              <a:buSzPts val="1400"/>
              <a:buFont typeface="Wingdings" charset="2"/>
              <a:buChar char="ü"/>
            </a:pPr>
            <a:r>
              <a:rPr lang="tr-TR" noProof="1" smtClean="0"/>
              <a:t>Lenfoproliferasyon ve/veya otoimmun sitopeni</a:t>
            </a:r>
          </a:p>
          <a:p>
            <a:pPr marL="882650" lvl="1" indent="-285750">
              <a:spcBef>
                <a:spcPts val="1000"/>
              </a:spcBef>
              <a:buSzPts val="1400"/>
              <a:buFont typeface="Courier New" charset="0"/>
              <a:buChar char="o"/>
            </a:pPr>
            <a:r>
              <a:rPr lang="tr-TR" noProof="1" smtClean="0"/>
              <a:t>Özellikle erken başlangıçlı, rekürrent ve tedaviye dirençli otoimmun sitopeniler</a:t>
            </a:r>
          </a:p>
          <a:p>
            <a:pPr marL="425450" indent="-285750">
              <a:spcBef>
                <a:spcPts val="1000"/>
              </a:spcBef>
              <a:buSzPts val="1400"/>
              <a:buFont typeface="Wingdings" charset="2"/>
              <a:buChar char="ü"/>
            </a:pPr>
            <a:r>
              <a:rPr lang="tr-TR" noProof="1" smtClean="0"/>
              <a:t>Malignite</a:t>
            </a:r>
          </a:p>
          <a:p>
            <a:pPr marL="882650" lvl="1" indent="-285750">
              <a:spcBef>
                <a:spcPts val="1000"/>
              </a:spcBef>
              <a:buSzPts val="1400"/>
              <a:buFont typeface="Courier New" charset="0"/>
              <a:buChar char="o"/>
            </a:pPr>
            <a:r>
              <a:rPr lang="tr-TR" noProof="1" smtClean="0"/>
              <a:t>Erken yaşta, aynı vakada birden fazla fenotipte ve/veya rekurrent lenfoma</a:t>
            </a:r>
          </a:p>
          <a:p>
            <a:pPr lvl="1">
              <a:buFont typeface="Courier New" charset="0"/>
              <a:buChar char="o"/>
            </a:pPr>
            <a:r>
              <a:rPr lang="en-US" noProof="1" smtClean="0"/>
              <a:t>AT</a:t>
            </a:r>
            <a:r>
              <a:rPr lang="en-US" noProof="1"/>
              <a:t>, XLP ve IKAROS eksikliğinde erken başlangıçlı lenfoma ve lo</a:t>
            </a:r>
            <a:r>
              <a:rPr lang="en-US" noProof="1"/>
              <a:t>̈</a:t>
            </a:r>
            <a:r>
              <a:rPr lang="en-US" noProof="1" smtClean="0"/>
              <a:t>semi/ IKZF1,TYK2</a:t>
            </a:r>
            <a:r>
              <a:rPr lang="en-US" noProof="1"/>
              <a:t>, MYD88, STAT3 ve STAT5B somatik mutasyonlar onkologları IEI konusunda </a:t>
            </a:r>
            <a:r>
              <a:rPr lang="en-US" noProof="1"/>
              <a:t>uyarmalıdır</a:t>
            </a:r>
            <a:r>
              <a:rPr lang="en-US" noProof="1" smtClean="0"/>
              <a:t>.</a:t>
            </a:r>
            <a:endParaRPr lang="tr-TR" noProof="1" smtClean="0"/>
          </a:p>
          <a:p>
            <a:pPr marL="425450" indent="-285750">
              <a:spcBef>
                <a:spcPts val="1000"/>
              </a:spcBef>
              <a:buSzPts val="1400"/>
              <a:buFont typeface="Wingdings" charset="2"/>
              <a:buChar char="ü"/>
            </a:pPr>
            <a:r>
              <a:rPr lang="tr-TR" noProof="1" smtClean="0"/>
              <a:t>Otoimmunite ve immun disregülasyon</a:t>
            </a:r>
          </a:p>
          <a:p>
            <a:pPr lvl="1" algn="just"/>
            <a:r>
              <a:rPr lang="en-US" noProof="1"/>
              <a:t>2014’de </a:t>
            </a:r>
            <a:r>
              <a:rPr lang="en-US" noProof="1"/>
              <a:t>ADA2 </a:t>
            </a:r>
            <a:r>
              <a:rPr lang="en-US" noProof="1" smtClean="0">
                <a:sym typeface="Wingdings"/>
              </a:rPr>
              <a:t> </a:t>
            </a:r>
            <a:r>
              <a:rPr lang="en-US" noProof="1" smtClean="0"/>
              <a:t>vaskulitlerin </a:t>
            </a:r>
            <a:r>
              <a:rPr lang="en-US" noProof="1"/>
              <a:t>de monogenik olabileceği anlaşılmış ve PAN olarak takip edilen çocukların %25-30, erişkinlerin ise %7-8’i ADA2 </a:t>
            </a:r>
            <a:r>
              <a:rPr lang="en-US" noProof="1"/>
              <a:t>eksikliği </a:t>
            </a:r>
            <a:endParaRPr lang="en-US" noProof="1" smtClean="0"/>
          </a:p>
          <a:p>
            <a:pPr lvl="1" algn="just"/>
            <a:r>
              <a:rPr lang="en-US" noProof="1" smtClean="0"/>
              <a:t>Treg </a:t>
            </a:r>
            <a:r>
              <a:rPr lang="en-US" noProof="1"/>
              <a:t>hücre </a:t>
            </a:r>
            <a:r>
              <a:rPr lang="en-US" noProof="1" smtClean="0"/>
              <a:t>defektleri</a:t>
            </a:r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203181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15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IEI – Öykü: Uyarıcı işaretler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hr-HR" noProof="1" smtClean="0"/>
              <a:t>Granulomatöz intersitisyel akciğer hastalığını (GLIDH)</a:t>
            </a:r>
          </a:p>
          <a:p>
            <a:pPr>
              <a:buFont typeface="Wingdings" charset="2"/>
              <a:buChar char="ü"/>
            </a:pPr>
            <a:r>
              <a:rPr lang="hr-HR" noProof="1" smtClean="0"/>
              <a:t>Atipik patolajik bulgular eşliğinde Crohn benzeri İBH ve malabsorbsiyon</a:t>
            </a:r>
          </a:p>
          <a:p>
            <a:pPr>
              <a:buFont typeface="Wingdings" charset="2"/>
              <a:buChar char="ü"/>
            </a:pPr>
            <a:r>
              <a:rPr lang="hr-HR" noProof="1" smtClean="0"/>
              <a:t>Glutensiz diyete yanıtsız Celiac benzeri enteropati</a:t>
            </a:r>
          </a:p>
          <a:p>
            <a:pPr>
              <a:buFont typeface="Wingdings" charset="2"/>
              <a:buChar char="ü"/>
            </a:pPr>
            <a:r>
              <a:rPr lang="hr-HR" noProof="1" smtClean="0"/>
              <a:t>Enfeksiyoz etiyolojinin gösterilemediği granülomlar</a:t>
            </a:r>
          </a:p>
          <a:p>
            <a:pPr>
              <a:buFont typeface="Wingdings" charset="2"/>
              <a:buChar char="ü"/>
            </a:pPr>
            <a:r>
              <a:rPr lang="hr-HR" noProof="1" smtClean="0"/>
              <a:t>Otoinflamasyon</a:t>
            </a:r>
            <a:endParaRPr lang="en-US" noProof="1"/>
          </a:p>
          <a:p>
            <a:pPr lvl="1"/>
            <a:r>
              <a:rPr lang="en-US" noProof="1"/>
              <a:t>FMF’e neden olan </a:t>
            </a:r>
            <a:r>
              <a:rPr lang="en-US" i="1" noProof="1"/>
              <a:t>MEFV </a:t>
            </a:r>
            <a:r>
              <a:rPr lang="en-US" noProof="1"/>
              <a:t>gen mutasyonun 1992’de keşfiyle inflamazomlardaki monogenik defektler </a:t>
            </a:r>
          </a:p>
          <a:p>
            <a:pPr lvl="1"/>
            <a:r>
              <a:rPr lang="en-US" noProof="1"/>
              <a:t>Tip 1 interferonopatiler </a:t>
            </a:r>
          </a:p>
          <a:p>
            <a:pPr lvl="1"/>
            <a:r>
              <a:rPr lang="en-US" noProof="1"/>
              <a:t>NF-kB yolağının disregü</a:t>
            </a:r>
            <a:r>
              <a:rPr lang="en-US" noProof="1"/>
              <a:t>lasyonu </a:t>
            </a:r>
            <a:endParaRPr lang="hr-HR" noProof="1" smtClean="0"/>
          </a:p>
          <a:p>
            <a:pPr>
              <a:buFont typeface="Wingdings" charset="2"/>
              <a:buChar char="ü"/>
            </a:pPr>
            <a:r>
              <a:rPr lang="hr-HR" noProof="1" smtClean="0"/>
              <a:t>Egzema, diş anomalileri, skolyoz</a:t>
            </a:r>
          </a:p>
          <a:p>
            <a:pPr>
              <a:buFont typeface="Wingdings" charset="2"/>
              <a:buChar char="ü"/>
            </a:pPr>
            <a:r>
              <a:rPr lang="hr-HR" noProof="1" smtClean="0"/>
              <a:t>Ağır </a:t>
            </a:r>
            <a:r>
              <a:rPr lang="hr-HR" noProof="1" smtClean="0"/>
              <a:t>atopik </a:t>
            </a:r>
            <a:r>
              <a:rPr lang="hr-HR" noProof="1" smtClean="0"/>
              <a:t>bulgular</a:t>
            </a:r>
          </a:p>
          <a:p>
            <a:pPr lvl="1">
              <a:buFont typeface="Courier New" charset="0"/>
              <a:buChar char="o"/>
            </a:pPr>
            <a:r>
              <a:rPr lang="en-US" noProof="1"/>
              <a:t>Ağır klinik seyir,  tedaviye direnç, ağır/tekrarlayan HSV gibi ek </a:t>
            </a:r>
            <a:r>
              <a:rPr lang="en-US" noProof="1"/>
              <a:t>klinik </a:t>
            </a:r>
            <a:r>
              <a:rPr lang="en-US" noProof="1" smtClean="0"/>
              <a:t>bulgular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4072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356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2" y="480533"/>
            <a:ext cx="3874838" cy="1475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23" y="2042956"/>
            <a:ext cx="2495216" cy="2466753"/>
          </a:xfrm>
          <a:prstGeom prst="rect">
            <a:avLst/>
          </a:prstGeom>
        </p:spPr>
      </p:pic>
      <p:cxnSp>
        <p:nvCxnSpPr>
          <p:cNvPr id="8" name="Google Shape;524;p45"/>
          <p:cNvCxnSpPr/>
          <p:nvPr/>
        </p:nvCxnSpPr>
        <p:spPr>
          <a:xfrm>
            <a:off x="4574415" y="70132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226" y="1864242"/>
            <a:ext cx="3318962" cy="25376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0" y="537240"/>
            <a:ext cx="3894062" cy="1132606"/>
          </a:xfrm>
          <a:prstGeom prst="rect">
            <a:avLst/>
          </a:prstGeom>
        </p:spPr>
      </p:pic>
      <p:sp>
        <p:nvSpPr>
          <p:cNvPr id="11" name="Frame 10"/>
          <p:cNvSpPr/>
          <p:nvPr/>
        </p:nvSpPr>
        <p:spPr>
          <a:xfrm>
            <a:off x="5398160" y="2351853"/>
            <a:ext cx="3033459" cy="880445"/>
          </a:xfrm>
          <a:prstGeom prst="frame">
            <a:avLst>
              <a:gd name="adj1" fmla="val 3082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ame 11"/>
          <p:cNvSpPr/>
          <p:nvPr/>
        </p:nvSpPr>
        <p:spPr>
          <a:xfrm>
            <a:off x="1133890" y="2692837"/>
            <a:ext cx="2417386" cy="730847"/>
          </a:xfrm>
          <a:prstGeom prst="frame">
            <a:avLst>
              <a:gd name="adj1" fmla="val 4537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54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17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78" y="559686"/>
            <a:ext cx="3908971" cy="10493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56" y="1711535"/>
            <a:ext cx="2628014" cy="2782225"/>
          </a:xfrm>
          <a:prstGeom prst="rect">
            <a:avLst/>
          </a:prstGeom>
        </p:spPr>
      </p:pic>
      <p:cxnSp>
        <p:nvCxnSpPr>
          <p:cNvPr id="8" name="Google Shape;524;p45"/>
          <p:cNvCxnSpPr/>
          <p:nvPr/>
        </p:nvCxnSpPr>
        <p:spPr>
          <a:xfrm>
            <a:off x="4574415" y="70132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4" name="Frame 13"/>
          <p:cNvSpPr/>
          <p:nvPr/>
        </p:nvSpPr>
        <p:spPr>
          <a:xfrm>
            <a:off x="1029156" y="1711104"/>
            <a:ext cx="2500853" cy="1965615"/>
          </a:xfrm>
          <a:prstGeom prst="frame">
            <a:avLst>
              <a:gd name="adj1" fmla="val 1862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0" y="584422"/>
            <a:ext cx="2734664" cy="13520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3"/>
          <a:stretch/>
        </p:blipFill>
        <p:spPr>
          <a:xfrm>
            <a:off x="4620872" y="2122700"/>
            <a:ext cx="4295677" cy="1832612"/>
          </a:xfrm>
          <a:prstGeom prst="rect">
            <a:avLst/>
          </a:prstGeom>
        </p:spPr>
      </p:pic>
      <p:sp>
        <p:nvSpPr>
          <p:cNvPr id="17" name="Frame 16"/>
          <p:cNvSpPr/>
          <p:nvPr/>
        </p:nvSpPr>
        <p:spPr>
          <a:xfrm>
            <a:off x="6115064" y="2157341"/>
            <a:ext cx="1295830" cy="1797971"/>
          </a:xfrm>
          <a:prstGeom prst="frame">
            <a:avLst>
              <a:gd name="adj1" fmla="val 1862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5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18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62" y="574750"/>
            <a:ext cx="4152539" cy="1232785"/>
          </a:xfrm>
          <a:prstGeom prst="rect">
            <a:avLst/>
          </a:prstGeom>
        </p:spPr>
      </p:pic>
      <p:cxnSp>
        <p:nvCxnSpPr>
          <p:cNvPr id="7" name="Google Shape;524;p45"/>
          <p:cNvCxnSpPr/>
          <p:nvPr/>
        </p:nvCxnSpPr>
        <p:spPr>
          <a:xfrm>
            <a:off x="4574415" y="70132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8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4" y="1957041"/>
            <a:ext cx="3456470" cy="2561796"/>
          </a:xfrm>
          <a:prstGeom prst="rect">
            <a:avLst/>
          </a:prstGeom>
        </p:spPr>
      </p:pic>
      <p:sp>
        <p:nvSpPr>
          <p:cNvPr id="14" name="Frame 13"/>
          <p:cNvSpPr/>
          <p:nvPr/>
        </p:nvSpPr>
        <p:spPr>
          <a:xfrm>
            <a:off x="726014" y="1957041"/>
            <a:ext cx="3456470" cy="2561796"/>
          </a:xfrm>
          <a:prstGeom prst="frame">
            <a:avLst>
              <a:gd name="adj1" fmla="val 1591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8"/>
          <a:stretch/>
        </p:blipFill>
        <p:spPr>
          <a:xfrm>
            <a:off x="5051842" y="616256"/>
            <a:ext cx="3548520" cy="7362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1" b="26202"/>
          <a:stretch/>
        </p:blipFill>
        <p:spPr>
          <a:xfrm>
            <a:off x="4846350" y="1504414"/>
            <a:ext cx="3675053" cy="2939995"/>
          </a:xfrm>
          <a:prstGeom prst="rect">
            <a:avLst/>
          </a:prstGeom>
        </p:spPr>
      </p:pic>
      <p:sp>
        <p:nvSpPr>
          <p:cNvPr id="15" name="Frame 14"/>
          <p:cNvSpPr/>
          <p:nvPr/>
        </p:nvSpPr>
        <p:spPr>
          <a:xfrm>
            <a:off x="6460507" y="1504414"/>
            <a:ext cx="1907316" cy="1377009"/>
          </a:xfrm>
          <a:prstGeom prst="frame">
            <a:avLst>
              <a:gd name="adj1" fmla="val 2363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2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19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83" y="544918"/>
            <a:ext cx="4116455" cy="1177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41" y="2074531"/>
            <a:ext cx="3504897" cy="1540540"/>
          </a:xfrm>
          <a:prstGeom prst="rect">
            <a:avLst/>
          </a:prstGeom>
        </p:spPr>
      </p:pic>
      <p:cxnSp>
        <p:nvCxnSpPr>
          <p:cNvPr id="8" name="Google Shape;524;p45"/>
          <p:cNvCxnSpPr/>
          <p:nvPr/>
        </p:nvCxnSpPr>
        <p:spPr>
          <a:xfrm>
            <a:off x="4574415" y="70132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0" y="544918"/>
            <a:ext cx="3874435" cy="13205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0707" y="2307265"/>
            <a:ext cx="3040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noProof="1" smtClean="0"/>
              <a:t>Eylül 2019 ile Eylül 2023 </a:t>
            </a:r>
          </a:p>
          <a:p>
            <a:pPr marL="285750" indent="-285750">
              <a:buFont typeface="Wingdings" charset="2"/>
              <a:buChar char="ü"/>
            </a:pPr>
            <a:r>
              <a:rPr lang="en-US" noProof="1" smtClean="0"/>
              <a:t>84 IEI</a:t>
            </a:r>
          </a:p>
          <a:p>
            <a:pPr marL="285750" indent="-285750">
              <a:buFont typeface="Wingdings" charset="2"/>
              <a:buChar char="ü"/>
            </a:pPr>
            <a:r>
              <a:rPr lang="en-US" noProof="1" smtClean="0"/>
              <a:t>Otoimmun tiroid hastalığı %30,9</a:t>
            </a:r>
          </a:p>
          <a:p>
            <a:pPr marL="285750" indent="-285750">
              <a:buFont typeface="Wingdings" charset="2"/>
              <a:buChar char="ü"/>
            </a:pPr>
            <a:r>
              <a:rPr lang="en-US" noProof="1" smtClean="0"/>
              <a:t>DM %20,2 </a:t>
            </a:r>
            <a:endParaRPr lang="en-US" noProof="1"/>
          </a:p>
        </p:txBody>
      </p:sp>
      <p:sp>
        <p:nvSpPr>
          <p:cNvPr id="12" name="Frame 11"/>
          <p:cNvSpPr/>
          <p:nvPr/>
        </p:nvSpPr>
        <p:spPr>
          <a:xfrm>
            <a:off x="661141" y="2074531"/>
            <a:ext cx="3504897" cy="1540540"/>
          </a:xfrm>
          <a:prstGeom prst="frame">
            <a:avLst>
              <a:gd name="adj1" fmla="val 2631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5265040" y="2204039"/>
            <a:ext cx="3272905" cy="1285357"/>
          </a:xfrm>
          <a:prstGeom prst="frame">
            <a:avLst>
              <a:gd name="adj1" fmla="val 2631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8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‘Errors of Immunity’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noProof="1" smtClean="0"/>
              <a:t>Doğal ve/veya kazanılmış immüniteden sorumlu hücresel ve/veya salgısal bileşenlerin sayısal ve/veya işlevsel eksiklikleri neticesinde ortaya çıkan hastalıklar</a:t>
            </a:r>
          </a:p>
        </p:txBody>
      </p:sp>
      <p:cxnSp>
        <p:nvCxnSpPr>
          <p:cNvPr id="10" name="Google Shape;442;p40"/>
          <p:cNvCxnSpPr/>
          <p:nvPr/>
        </p:nvCxnSpPr>
        <p:spPr>
          <a:xfrm flipH="1">
            <a:off x="1531620" y="1965960"/>
            <a:ext cx="6080760" cy="27432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4" name="Google Shape;419;p40"/>
          <p:cNvSpPr txBox="1"/>
          <p:nvPr/>
        </p:nvSpPr>
        <p:spPr>
          <a:xfrm>
            <a:off x="3303935" y="2201390"/>
            <a:ext cx="2434753" cy="3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r-TR" sz="2000" b="1" noProof="1" smtClean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Errors of Immunity</a:t>
            </a:r>
            <a:endParaRPr lang="tr-TR" sz="2000" b="1" noProof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cxnSp>
        <p:nvCxnSpPr>
          <p:cNvPr id="15" name="Google Shape;421;p40"/>
          <p:cNvCxnSpPr/>
          <p:nvPr/>
        </p:nvCxnSpPr>
        <p:spPr>
          <a:xfrm>
            <a:off x="4563299" y="2522117"/>
            <a:ext cx="17402" cy="1543223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" name="Google Shape;422;p40"/>
          <p:cNvCxnSpPr/>
          <p:nvPr/>
        </p:nvCxnSpPr>
        <p:spPr>
          <a:xfrm rot="10800000">
            <a:off x="4046249" y="2849170"/>
            <a:ext cx="1034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0" name="Google Shape;416;p40"/>
          <p:cNvSpPr/>
          <p:nvPr/>
        </p:nvSpPr>
        <p:spPr>
          <a:xfrm>
            <a:off x="5085322" y="2690708"/>
            <a:ext cx="367800" cy="3336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1</a:t>
            </a:r>
            <a:endParaRPr sz="18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4" name="Google Shape;410;p40"/>
          <p:cNvSpPr txBox="1"/>
          <p:nvPr/>
        </p:nvSpPr>
        <p:spPr>
          <a:xfrm>
            <a:off x="5463338" y="2695682"/>
            <a:ext cx="2643142" cy="363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1600" noProof="1">
                <a:latin typeface="Times New Roman" charset="0"/>
                <a:ea typeface="Times New Roman" charset="0"/>
                <a:cs typeface="Times New Roman" charset="0"/>
              </a:rPr>
              <a:t>Primer immün yetmezlikler</a:t>
            </a:r>
          </a:p>
        </p:txBody>
      </p:sp>
      <p:cxnSp>
        <p:nvCxnSpPr>
          <p:cNvPr id="35" name="Google Shape;423;p40"/>
          <p:cNvCxnSpPr/>
          <p:nvPr/>
        </p:nvCxnSpPr>
        <p:spPr>
          <a:xfrm>
            <a:off x="3944874" y="3562206"/>
            <a:ext cx="1152877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65" name="Google Shape;417;p40"/>
          <p:cNvSpPr/>
          <p:nvPr/>
        </p:nvSpPr>
        <p:spPr>
          <a:xfrm>
            <a:off x="3579107" y="3384855"/>
            <a:ext cx="367800" cy="3678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2</a:t>
            </a:r>
            <a:endParaRPr sz="1800" b="1" dirty="0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7" name="Google Shape;410;p40"/>
          <p:cNvSpPr txBox="1"/>
          <p:nvPr/>
        </p:nvSpPr>
        <p:spPr>
          <a:xfrm>
            <a:off x="886968" y="3435284"/>
            <a:ext cx="2659633" cy="363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Sekonder immün </a:t>
            </a:r>
            <a:r>
              <a:rPr lang="en-US" sz="1600" noProof="1">
                <a:latin typeface="Times New Roman" charset="0"/>
                <a:ea typeface="Times New Roman" charset="0"/>
                <a:cs typeface="Times New Roman" charset="0"/>
              </a:rPr>
              <a:t>yetmezlikler</a:t>
            </a:r>
          </a:p>
        </p:txBody>
      </p:sp>
      <p:grpSp>
        <p:nvGrpSpPr>
          <p:cNvPr id="68" name="Google Shape;9277;p70"/>
          <p:cNvGrpSpPr/>
          <p:nvPr/>
        </p:nvGrpSpPr>
        <p:grpSpPr>
          <a:xfrm>
            <a:off x="3658315" y="2665781"/>
            <a:ext cx="209383" cy="366778"/>
            <a:chOff x="6275635" y="4282651"/>
            <a:chExt cx="209383" cy="366778"/>
          </a:xfrm>
        </p:grpSpPr>
        <p:sp>
          <p:nvSpPr>
            <p:cNvPr id="69" name="Google Shape;9278;p70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279;p70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9586;p70"/>
          <p:cNvGrpSpPr/>
          <p:nvPr/>
        </p:nvGrpSpPr>
        <p:grpSpPr>
          <a:xfrm>
            <a:off x="5197093" y="3427202"/>
            <a:ext cx="390287" cy="367065"/>
            <a:chOff x="6649231" y="1500021"/>
            <a:chExt cx="390287" cy="367065"/>
          </a:xfrm>
        </p:grpSpPr>
        <p:sp>
          <p:nvSpPr>
            <p:cNvPr id="76" name="Google Shape;9587;p70"/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588;p70"/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589;p70"/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590;p70"/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591;p70"/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592;p70"/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593;p70"/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594;p70"/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595;p70"/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596;p70"/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597;p70"/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598;p70"/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Frame 87"/>
          <p:cNvSpPr/>
          <p:nvPr/>
        </p:nvSpPr>
        <p:spPr>
          <a:xfrm>
            <a:off x="5464452" y="2656243"/>
            <a:ext cx="2505970" cy="368065"/>
          </a:xfrm>
          <a:prstGeom prst="frame">
            <a:avLst/>
          </a:prstGeom>
          <a:solidFill>
            <a:srgbClr val="FF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8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20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62" y="574750"/>
            <a:ext cx="4152539" cy="1232785"/>
          </a:xfrm>
          <a:prstGeom prst="rect">
            <a:avLst/>
          </a:prstGeom>
        </p:spPr>
      </p:pic>
      <p:cxnSp>
        <p:nvCxnSpPr>
          <p:cNvPr id="7" name="Google Shape;524;p45"/>
          <p:cNvCxnSpPr/>
          <p:nvPr/>
        </p:nvCxnSpPr>
        <p:spPr>
          <a:xfrm>
            <a:off x="4574415" y="701320"/>
            <a:ext cx="0" cy="29754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8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4" y="1957041"/>
            <a:ext cx="3456470" cy="2561796"/>
          </a:xfrm>
          <a:prstGeom prst="rect">
            <a:avLst/>
          </a:prstGeom>
        </p:spPr>
      </p:pic>
      <p:sp>
        <p:nvSpPr>
          <p:cNvPr id="14" name="Frame 13"/>
          <p:cNvSpPr/>
          <p:nvPr/>
        </p:nvSpPr>
        <p:spPr>
          <a:xfrm>
            <a:off x="1158948" y="3838353"/>
            <a:ext cx="1137685" cy="403057"/>
          </a:xfrm>
          <a:prstGeom prst="frame">
            <a:avLst>
              <a:gd name="adj1" fmla="val 7817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0" y="559686"/>
            <a:ext cx="3855344" cy="86507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198" y="1609020"/>
            <a:ext cx="3326113" cy="2620977"/>
          </a:xfrm>
          <a:prstGeom prst="rect">
            <a:avLst/>
          </a:prstGeom>
        </p:spPr>
      </p:pic>
      <p:sp>
        <p:nvSpPr>
          <p:cNvPr id="18" name="Frame 17"/>
          <p:cNvSpPr/>
          <p:nvPr/>
        </p:nvSpPr>
        <p:spPr>
          <a:xfrm>
            <a:off x="5348177" y="2405933"/>
            <a:ext cx="1477925" cy="464858"/>
          </a:xfrm>
          <a:prstGeom prst="frame">
            <a:avLst>
              <a:gd name="adj1" fmla="val 7817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ame 18"/>
          <p:cNvSpPr/>
          <p:nvPr/>
        </p:nvSpPr>
        <p:spPr>
          <a:xfrm>
            <a:off x="5348177" y="1542897"/>
            <a:ext cx="1477925" cy="646879"/>
          </a:xfrm>
          <a:prstGeom prst="frame">
            <a:avLst>
              <a:gd name="adj1" fmla="val 7817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6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21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 – Öykü: Aile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1" smtClean="0">
                <a:solidFill>
                  <a:schemeClr val="bg1">
                    <a:lumMod val="50000"/>
                  </a:schemeClr>
                </a:solidFill>
              </a:rPr>
              <a:t>Akrabalık</a:t>
            </a:r>
          </a:p>
          <a:p>
            <a:r>
              <a:rPr lang="en-US" noProof="1" smtClean="0"/>
              <a:t>Annenin erkek kardeş ve erkek akrabaları </a:t>
            </a:r>
            <a:r>
              <a:rPr lang="en-US" b="1" noProof="1" smtClean="0">
                <a:solidFill>
                  <a:schemeClr val="bg1">
                    <a:lumMod val="50000"/>
                  </a:schemeClr>
                </a:solidFill>
              </a:rPr>
              <a:t>(XLA, XLP, WAS) </a:t>
            </a:r>
          </a:p>
          <a:p>
            <a:r>
              <a:rPr lang="en-US" noProof="1" smtClean="0"/>
              <a:t>Genetik geçiş paterni açısından </a:t>
            </a:r>
            <a:r>
              <a:rPr lang="en-US" b="1" noProof="1" smtClean="0">
                <a:solidFill>
                  <a:srgbClr val="FF0000"/>
                </a:solidFill>
              </a:rPr>
              <a:t>pedigri**</a:t>
            </a:r>
          </a:p>
          <a:p>
            <a:r>
              <a:rPr lang="en-US" noProof="1" smtClean="0"/>
              <a:t>Akrabalarda </a:t>
            </a:r>
            <a:r>
              <a:rPr lang="en-US" b="1" noProof="1" smtClean="0">
                <a:solidFill>
                  <a:schemeClr val="bg1">
                    <a:lumMod val="50000"/>
                  </a:schemeClr>
                </a:solidFill>
              </a:rPr>
              <a:t>erken yaşta veya bebeklik döneminde ölüm </a:t>
            </a:r>
            <a:r>
              <a:rPr lang="en-US" noProof="1" smtClean="0"/>
              <a:t>öyküsü</a:t>
            </a:r>
          </a:p>
          <a:p>
            <a:r>
              <a:rPr lang="en-US" b="1" noProof="1" smtClean="0">
                <a:solidFill>
                  <a:schemeClr val="bg1">
                    <a:lumMod val="50000"/>
                  </a:schemeClr>
                </a:solidFill>
              </a:rPr>
              <a:t>Otoimmün hastalıklar, bağ dokusu hastalıkları, </a:t>
            </a:r>
            <a:r>
              <a:rPr lang="en-US" b="1" noProof="1" smtClean="0">
                <a:solidFill>
                  <a:srgbClr val="FF0000"/>
                </a:solidFill>
              </a:rPr>
              <a:t>hematolojik / solid organ malignite </a:t>
            </a:r>
          </a:p>
          <a:p>
            <a:r>
              <a:rPr lang="en-US" noProof="1" smtClean="0">
                <a:solidFill>
                  <a:schemeClr val="bg1">
                    <a:lumMod val="50000"/>
                  </a:schemeClr>
                </a:solidFill>
              </a:rPr>
              <a:t>Ailede IEI tanısı almış bireyler </a:t>
            </a:r>
          </a:p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80481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22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9" y="496481"/>
            <a:ext cx="3827721" cy="1177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2" y="1876215"/>
            <a:ext cx="5052156" cy="2726660"/>
          </a:xfrm>
          <a:prstGeom prst="rect">
            <a:avLst/>
          </a:prstGeom>
        </p:spPr>
      </p:pic>
      <p:sp>
        <p:nvSpPr>
          <p:cNvPr id="5" name="Frame 4"/>
          <p:cNvSpPr/>
          <p:nvPr/>
        </p:nvSpPr>
        <p:spPr>
          <a:xfrm>
            <a:off x="5290428" y="4127791"/>
            <a:ext cx="876457" cy="327251"/>
          </a:xfrm>
          <a:prstGeom prst="frame">
            <a:avLst>
              <a:gd name="adj1" fmla="val 10524"/>
            </a:avLst>
          </a:prstGeom>
          <a:ln>
            <a:solidFill>
              <a:srgbClr val="00AD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23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 – Fizik muayene</a:t>
            </a:r>
            <a:endParaRPr lang="en-US" noProof="1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571" y="1472907"/>
            <a:ext cx="5920858" cy="250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3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cxnSp>
        <p:nvCxnSpPr>
          <p:cNvPr id="356" name="Google Shape;356;p34"/>
          <p:cNvCxnSpPr/>
          <p:nvPr/>
        </p:nvCxnSpPr>
        <p:spPr>
          <a:xfrm rot="10800000" flipH="1">
            <a:off x="2553149" y="4596275"/>
            <a:ext cx="4037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503" y="633770"/>
            <a:ext cx="4890729" cy="3572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25</a:t>
            </a:fld>
            <a:endParaRPr lang="uk-U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91" y="451266"/>
            <a:ext cx="7069174" cy="399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noProof="1"/>
              <a:t>IEI – Laboratuvar</a:t>
            </a:r>
            <a:endParaRPr dirty="0"/>
          </a:p>
        </p:txBody>
      </p:sp>
      <p:sp>
        <p:nvSpPr>
          <p:cNvPr id="463" name="Google Shape;463;p42"/>
          <p:cNvSpPr txBox="1">
            <a:spLocks noGrp="1"/>
          </p:cNvSpPr>
          <p:nvPr>
            <p:ph type="subTitle" idx="1"/>
          </p:nvPr>
        </p:nvSpPr>
        <p:spPr>
          <a:xfrm>
            <a:off x="937625" y="3071249"/>
            <a:ext cx="2175300" cy="16572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Tam kan sayımı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Periferik yayma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Ig düzeyleri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Aşı yanıtları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CH50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NBT </a:t>
            </a:r>
            <a:endParaRPr lang="tr-TR" noProof="1"/>
          </a:p>
        </p:txBody>
      </p:sp>
      <p:sp>
        <p:nvSpPr>
          <p:cNvPr id="464" name="Google Shape;464;p42"/>
          <p:cNvSpPr txBox="1">
            <a:spLocks noGrp="1"/>
          </p:cNvSpPr>
          <p:nvPr>
            <p:ph type="subTitle" idx="2"/>
          </p:nvPr>
        </p:nvSpPr>
        <p:spPr>
          <a:xfrm>
            <a:off x="3484346" y="3071249"/>
            <a:ext cx="2175300" cy="1531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Fonksiyonel testler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Doğal immunite değerlendirmesi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Enzim ölçümü</a:t>
            </a:r>
          </a:p>
        </p:txBody>
      </p:sp>
      <p:sp>
        <p:nvSpPr>
          <p:cNvPr id="466" name="Google Shape;466;p42"/>
          <p:cNvSpPr txBox="1">
            <a:spLocks noGrp="1"/>
          </p:cNvSpPr>
          <p:nvPr>
            <p:ph type="subTitle" idx="4"/>
          </p:nvPr>
        </p:nvSpPr>
        <p:spPr>
          <a:xfrm>
            <a:off x="937625" y="2690250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Tarama testleri</a:t>
            </a:r>
            <a:endParaRPr dirty="0"/>
          </a:p>
        </p:txBody>
      </p:sp>
      <p:sp>
        <p:nvSpPr>
          <p:cNvPr id="467" name="Google Shape;467;p42"/>
          <p:cNvSpPr txBox="1">
            <a:spLocks noGrp="1"/>
          </p:cNvSpPr>
          <p:nvPr>
            <p:ph type="subTitle" idx="5"/>
          </p:nvPr>
        </p:nvSpPr>
        <p:spPr>
          <a:xfrm>
            <a:off x="3428406" y="2686461"/>
            <a:ext cx="2287188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noProof="1" smtClean="0"/>
              <a:t>İleri immün testler</a:t>
            </a:r>
            <a:endParaRPr lang="tr-TR" noProof="1"/>
          </a:p>
        </p:txBody>
      </p:sp>
      <p:sp>
        <p:nvSpPr>
          <p:cNvPr id="468" name="Google Shape;468;p42"/>
          <p:cNvSpPr txBox="1">
            <a:spLocks noGrp="1"/>
          </p:cNvSpPr>
          <p:nvPr>
            <p:ph type="subTitle" idx="6"/>
          </p:nvPr>
        </p:nvSpPr>
        <p:spPr>
          <a:xfrm>
            <a:off x="6031075" y="2690250"/>
            <a:ext cx="278846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Genetik </a:t>
            </a:r>
            <a:r>
              <a:rPr lang="tr-TR" smtClean="0"/>
              <a:t>tanı yöntemleri</a:t>
            </a:r>
            <a:endParaRPr dirty="0"/>
          </a:p>
        </p:txBody>
      </p:sp>
      <p:sp>
        <p:nvSpPr>
          <p:cNvPr id="469" name="Google Shape;469;p42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470" name="Google Shape;470;p42"/>
          <p:cNvSpPr/>
          <p:nvPr/>
        </p:nvSpPr>
        <p:spPr>
          <a:xfrm>
            <a:off x="1870222" y="1952750"/>
            <a:ext cx="310119" cy="481363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grpSp>
        <p:nvGrpSpPr>
          <p:cNvPr id="471" name="Google Shape;471;p42"/>
          <p:cNvGrpSpPr/>
          <p:nvPr/>
        </p:nvGrpSpPr>
        <p:grpSpPr>
          <a:xfrm>
            <a:off x="4376300" y="1952865"/>
            <a:ext cx="391405" cy="481390"/>
            <a:chOff x="5782845" y="2906521"/>
            <a:chExt cx="301661" cy="371013"/>
          </a:xfrm>
        </p:grpSpPr>
        <p:sp>
          <p:nvSpPr>
            <p:cNvPr id="472" name="Google Shape;472;p42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42"/>
          <p:cNvGrpSpPr/>
          <p:nvPr/>
        </p:nvGrpSpPr>
        <p:grpSpPr>
          <a:xfrm>
            <a:off x="7339642" y="1936413"/>
            <a:ext cx="482341" cy="481379"/>
            <a:chOff x="975800" y="1925575"/>
            <a:chExt cx="363400" cy="362675"/>
          </a:xfrm>
        </p:grpSpPr>
        <p:sp>
          <p:nvSpPr>
            <p:cNvPr id="476" name="Google Shape;476;p42"/>
            <p:cNvSpPr/>
            <p:nvPr/>
          </p:nvSpPr>
          <p:spPr>
            <a:xfrm>
              <a:off x="975800" y="1925575"/>
              <a:ext cx="363400" cy="362675"/>
            </a:xfrm>
            <a:custGeom>
              <a:avLst/>
              <a:gdLst/>
              <a:ahLst/>
              <a:cxnLst/>
              <a:rect l="l" t="t" r="r" b="b"/>
              <a:pathLst>
                <a:path w="14536" h="14507" extrusionOk="0">
                  <a:moveTo>
                    <a:pt x="11106" y="480"/>
                  </a:moveTo>
                  <a:cubicBezTo>
                    <a:pt x="11627" y="480"/>
                    <a:pt x="12144" y="835"/>
                    <a:pt x="12098" y="1545"/>
                  </a:cubicBezTo>
                  <a:lnTo>
                    <a:pt x="12098" y="4230"/>
                  </a:lnTo>
                  <a:lnTo>
                    <a:pt x="10092" y="4230"/>
                  </a:lnTo>
                  <a:lnTo>
                    <a:pt x="10092" y="1545"/>
                  </a:lnTo>
                  <a:cubicBezTo>
                    <a:pt x="10061" y="835"/>
                    <a:pt x="10586" y="480"/>
                    <a:pt x="11106" y="480"/>
                  </a:cubicBezTo>
                  <a:close/>
                  <a:moveTo>
                    <a:pt x="9907" y="527"/>
                  </a:moveTo>
                  <a:cubicBezTo>
                    <a:pt x="9660" y="804"/>
                    <a:pt x="9536" y="1175"/>
                    <a:pt x="9536" y="1545"/>
                  </a:cubicBezTo>
                  <a:lnTo>
                    <a:pt x="9536" y="7501"/>
                  </a:lnTo>
                  <a:cubicBezTo>
                    <a:pt x="9490" y="8119"/>
                    <a:pt x="9012" y="8427"/>
                    <a:pt x="8537" y="8427"/>
                  </a:cubicBezTo>
                  <a:cubicBezTo>
                    <a:pt x="8063" y="8427"/>
                    <a:pt x="7592" y="8119"/>
                    <a:pt x="7561" y="7501"/>
                  </a:cubicBezTo>
                  <a:lnTo>
                    <a:pt x="7561" y="7069"/>
                  </a:lnTo>
                  <a:cubicBezTo>
                    <a:pt x="7561" y="6915"/>
                    <a:pt x="7407" y="6791"/>
                    <a:pt x="7253" y="6791"/>
                  </a:cubicBezTo>
                  <a:lnTo>
                    <a:pt x="4135" y="6791"/>
                  </a:lnTo>
                  <a:lnTo>
                    <a:pt x="4135" y="1545"/>
                  </a:lnTo>
                  <a:cubicBezTo>
                    <a:pt x="4135" y="989"/>
                    <a:pt x="4598" y="527"/>
                    <a:pt x="5123" y="527"/>
                  </a:cubicBezTo>
                  <a:close/>
                  <a:moveTo>
                    <a:pt x="6975" y="7347"/>
                  </a:moveTo>
                  <a:lnTo>
                    <a:pt x="6975" y="7501"/>
                  </a:lnTo>
                  <a:cubicBezTo>
                    <a:pt x="6975" y="7841"/>
                    <a:pt x="7098" y="8211"/>
                    <a:pt x="7345" y="8489"/>
                  </a:cubicBezTo>
                  <a:lnTo>
                    <a:pt x="3426" y="8489"/>
                  </a:lnTo>
                  <a:cubicBezTo>
                    <a:pt x="2901" y="8489"/>
                    <a:pt x="2438" y="8026"/>
                    <a:pt x="2438" y="7501"/>
                  </a:cubicBezTo>
                  <a:lnTo>
                    <a:pt x="2438" y="7347"/>
                  </a:lnTo>
                  <a:close/>
                  <a:moveTo>
                    <a:pt x="13672" y="3088"/>
                  </a:moveTo>
                  <a:cubicBezTo>
                    <a:pt x="13826" y="3088"/>
                    <a:pt x="13950" y="3211"/>
                    <a:pt x="13950" y="3366"/>
                  </a:cubicBezTo>
                  <a:lnTo>
                    <a:pt x="13950" y="10186"/>
                  </a:lnTo>
                  <a:lnTo>
                    <a:pt x="8549" y="10186"/>
                  </a:lnTo>
                  <a:cubicBezTo>
                    <a:pt x="8148" y="10186"/>
                    <a:pt x="8148" y="10773"/>
                    <a:pt x="8549" y="10773"/>
                  </a:cubicBezTo>
                  <a:lnTo>
                    <a:pt x="13980" y="10773"/>
                  </a:lnTo>
                  <a:lnTo>
                    <a:pt x="13980" y="11791"/>
                  </a:lnTo>
                  <a:cubicBezTo>
                    <a:pt x="13950" y="11945"/>
                    <a:pt x="13826" y="12069"/>
                    <a:pt x="13672" y="12069"/>
                  </a:cubicBezTo>
                  <a:lnTo>
                    <a:pt x="864" y="12069"/>
                  </a:lnTo>
                  <a:cubicBezTo>
                    <a:pt x="710" y="12069"/>
                    <a:pt x="556" y="11945"/>
                    <a:pt x="556" y="11791"/>
                  </a:cubicBezTo>
                  <a:lnTo>
                    <a:pt x="556" y="10773"/>
                  </a:lnTo>
                  <a:lnTo>
                    <a:pt x="5987" y="10773"/>
                  </a:lnTo>
                  <a:cubicBezTo>
                    <a:pt x="6358" y="10773"/>
                    <a:pt x="6358" y="10217"/>
                    <a:pt x="5987" y="10217"/>
                  </a:cubicBezTo>
                  <a:lnTo>
                    <a:pt x="586" y="10217"/>
                  </a:lnTo>
                  <a:lnTo>
                    <a:pt x="586" y="3366"/>
                  </a:lnTo>
                  <a:cubicBezTo>
                    <a:pt x="586" y="3211"/>
                    <a:pt x="710" y="3088"/>
                    <a:pt x="864" y="3088"/>
                  </a:cubicBezTo>
                  <a:lnTo>
                    <a:pt x="3580" y="3088"/>
                  </a:lnTo>
                  <a:lnTo>
                    <a:pt x="3580" y="6791"/>
                  </a:lnTo>
                  <a:lnTo>
                    <a:pt x="2160" y="6791"/>
                  </a:lnTo>
                  <a:cubicBezTo>
                    <a:pt x="2006" y="6791"/>
                    <a:pt x="1883" y="6915"/>
                    <a:pt x="1883" y="7069"/>
                  </a:cubicBezTo>
                  <a:lnTo>
                    <a:pt x="1883" y="7501"/>
                  </a:lnTo>
                  <a:cubicBezTo>
                    <a:pt x="1883" y="8335"/>
                    <a:pt x="2562" y="9044"/>
                    <a:pt x="3426" y="9044"/>
                  </a:cubicBezTo>
                  <a:lnTo>
                    <a:pt x="8549" y="9044"/>
                  </a:lnTo>
                  <a:cubicBezTo>
                    <a:pt x="9413" y="9044"/>
                    <a:pt x="10092" y="8365"/>
                    <a:pt x="10092" y="7501"/>
                  </a:cubicBezTo>
                  <a:lnTo>
                    <a:pt x="10092" y="4785"/>
                  </a:lnTo>
                  <a:lnTo>
                    <a:pt x="12376" y="4785"/>
                  </a:lnTo>
                  <a:cubicBezTo>
                    <a:pt x="12530" y="4785"/>
                    <a:pt x="12653" y="4662"/>
                    <a:pt x="12653" y="4508"/>
                  </a:cubicBezTo>
                  <a:lnTo>
                    <a:pt x="12653" y="3088"/>
                  </a:lnTo>
                  <a:close/>
                  <a:moveTo>
                    <a:pt x="8672" y="12624"/>
                  </a:moveTo>
                  <a:lnTo>
                    <a:pt x="8672" y="13951"/>
                  </a:lnTo>
                  <a:lnTo>
                    <a:pt x="5833" y="13951"/>
                  </a:lnTo>
                  <a:lnTo>
                    <a:pt x="5833" y="12624"/>
                  </a:lnTo>
                  <a:close/>
                  <a:moveTo>
                    <a:pt x="11163" y="1"/>
                  </a:moveTo>
                  <a:cubicBezTo>
                    <a:pt x="11145" y="1"/>
                    <a:pt x="11128" y="1"/>
                    <a:pt x="11110" y="2"/>
                  </a:cubicBezTo>
                  <a:lnTo>
                    <a:pt x="5154" y="2"/>
                  </a:lnTo>
                  <a:cubicBezTo>
                    <a:pt x="4290" y="2"/>
                    <a:pt x="3580" y="681"/>
                    <a:pt x="3580" y="1545"/>
                  </a:cubicBezTo>
                  <a:lnTo>
                    <a:pt x="3580" y="2533"/>
                  </a:lnTo>
                  <a:lnTo>
                    <a:pt x="864" y="2533"/>
                  </a:lnTo>
                  <a:cubicBezTo>
                    <a:pt x="370" y="2533"/>
                    <a:pt x="0" y="2903"/>
                    <a:pt x="0" y="3366"/>
                  </a:cubicBezTo>
                  <a:lnTo>
                    <a:pt x="0" y="11791"/>
                  </a:lnTo>
                  <a:cubicBezTo>
                    <a:pt x="0" y="12254"/>
                    <a:pt x="370" y="12624"/>
                    <a:pt x="864" y="12624"/>
                  </a:cubicBezTo>
                  <a:lnTo>
                    <a:pt x="5277" y="12624"/>
                  </a:lnTo>
                  <a:lnTo>
                    <a:pt x="5277" y="13951"/>
                  </a:lnTo>
                  <a:lnTo>
                    <a:pt x="3858" y="13951"/>
                  </a:lnTo>
                  <a:cubicBezTo>
                    <a:pt x="3844" y="13949"/>
                    <a:pt x="3831" y="13947"/>
                    <a:pt x="3818" y="13947"/>
                  </a:cubicBezTo>
                  <a:cubicBezTo>
                    <a:pt x="3683" y="13947"/>
                    <a:pt x="3580" y="14088"/>
                    <a:pt x="3580" y="14229"/>
                  </a:cubicBezTo>
                  <a:cubicBezTo>
                    <a:pt x="3580" y="14383"/>
                    <a:pt x="3703" y="14507"/>
                    <a:pt x="3858" y="14507"/>
                  </a:cubicBezTo>
                  <a:lnTo>
                    <a:pt x="10678" y="14507"/>
                  </a:lnTo>
                  <a:cubicBezTo>
                    <a:pt x="10833" y="14507"/>
                    <a:pt x="10956" y="14383"/>
                    <a:pt x="10956" y="14229"/>
                  </a:cubicBezTo>
                  <a:cubicBezTo>
                    <a:pt x="10956" y="14088"/>
                    <a:pt x="10853" y="13947"/>
                    <a:pt x="10718" y="13947"/>
                  </a:cubicBezTo>
                  <a:cubicBezTo>
                    <a:pt x="10705" y="13947"/>
                    <a:pt x="10692" y="13949"/>
                    <a:pt x="10678" y="13951"/>
                  </a:cubicBezTo>
                  <a:lnTo>
                    <a:pt x="9259" y="13951"/>
                  </a:lnTo>
                  <a:lnTo>
                    <a:pt x="9259" y="12624"/>
                  </a:lnTo>
                  <a:lnTo>
                    <a:pt x="13672" y="12624"/>
                  </a:lnTo>
                  <a:cubicBezTo>
                    <a:pt x="14166" y="12624"/>
                    <a:pt x="14536" y="12254"/>
                    <a:pt x="14536" y="11791"/>
                  </a:cubicBezTo>
                  <a:lnTo>
                    <a:pt x="14536" y="3366"/>
                  </a:lnTo>
                  <a:cubicBezTo>
                    <a:pt x="14536" y="2903"/>
                    <a:pt x="14166" y="2533"/>
                    <a:pt x="13672" y="2533"/>
                  </a:cubicBezTo>
                  <a:lnTo>
                    <a:pt x="12653" y="2533"/>
                  </a:lnTo>
                  <a:lnTo>
                    <a:pt x="12653" y="1545"/>
                  </a:lnTo>
                  <a:cubicBezTo>
                    <a:pt x="12653" y="699"/>
                    <a:pt x="11973" y="1"/>
                    <a:pt x="1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1105400" y="1967275"/>
              <a:ext cx="82600" cy="14675"/>
            </a:xfrm>
            <a:custGeom>
              <a:avLst/>
              <a:gdLst/>
              <a:ahLst/>
              <a:cxnLst/>
              <a:rect l="l" t="t" r="r" b="b"/>
              <a:pathLst>
                <a:path w="3304" h="587" extrusionOk="0">
                  <a:moveTo>
                    <a:pt x="371" y="0"/>
                  </a:moveTo>
                  <a:cubicBezTo>
                    <a:pt x="1" y="0"/>
                    <a:pt x="1" y="587"/>
                    <a:pt x="371" y="587"/>
                  </a:cubicBezTo>
                  <a:lnTo>
                    <a:pt x="2933" y="587"/>
                  </a:lnTo>
                  <a:cubicBezTo>
                    <a:pt x="3303" y="587"/>
                    <a:pt x="3303" y="0"/>
                    <a:pt x="29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1104100" y="2009675"/>
              <a:ext cx="84425" cy="14750"/>
            </a:xfrm>
            <a:custGeom>
              <a:avLst/>
              <a:gdLst/>
              <a:ahLst/>
              <a:cxnLst/>
              <a:rect l="l" t="t" r="r" b="b"/>
              <a:pathLst>
                <a:path w="3377" h="590" extrusionOk="0">
                  <a:moveTo>
                    <a:pt x="394" y="1"/>
                  </a:moveTo>
                  <a:cubicBezTo>
                    <a:pt x="1" y="1"/>
                    <a:pt x="1" y="589"/>
                    <a:pt x="394" y="589"/>
                  </a:cubicBezTo>
                  <a:cubicBezTo>
                    <a:pt x="403" y="589"/>
                    <a:pt x="413" y="589"/>
                    <a:pt x="423" y="588"/>
                  </a:cubicBezTo>
                  <a:lnTo>
                    <a:pt x="2985" y="588"/>
                  </a:lnTo>
                  <a:cubicBezTo>
                    <a:pt x="2994" y="589"/>
                    <a:pt x="3003" y="589"/>
                    <a:pt x="3012" y="589"/>
                  </a:cubicBezTo>
                  <a:cubicBezTo>
                    <a:pt x="3377" y="589"/>
                    <a:pt x="3377" y="1"/>
                    <a:pt x="3012" y="1"/>
                  </a:cubicBezTo>
                  <a:cubicBezTo>
                    <a:pt x="3003" y="1"/>
                    <a:pt x="2994" y="1"/>
                    <a:pt x="2985" y="2"/>
                  </a:cubicBezTo>
                  <a:lnTo>
                    <a:pt x="423" y="2"/>
                  </a:lnTo>
                  <a:cubicBezTo>
                    <a:pt x="413" y="1"/>
                    <a:pt x="403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1104125" y="2052800"/>
              <a:ext cx="84400" cy="14050"/>
            </a:xfrm>
            <a:custGeom>
              <a:avLst/>
              <a:gdLst/>
              <a:ahLst/>
              <a:cxnLst/>
              <a:rect l="l" t="t" r="r" b="b"/>
              <a:pathLst>
                <a:path w="3376" h="562" extrusionOk="0">
                  <a:moveTo>
                    <a:pt x="366" y="1"/>
                  </a:moveTo>
                  <a:cubicBezTo>
                    <a:pt x="0" y="1"/>
                    <a:pt x="9" y="562"/>
                    <a:pt x="393" y="562"/>
                  </a:cubicBezTo>
                  <a:cubicBezTo>
                    <a:pt x="402" y="562"/>
                    <a:pt x="412" y="561"/>
                    <a:pt x="422" y="561"/>
                  </a:cubicBezTo>
                  <a:lnTo>
                    <a:pt x="2984" y="561"/>
                  </a:lnTo>
                  <a:cubicBezTo>
                    <a:pt x="2993" y="561"/>
                    <a:pt x="3002" y="562"/>
                    <a:pt x="3011" y="562"/>
                  </a:cubicBezTo>
                  <a:cubicBezTo>
                    <a:pt x="3367" y="562"/>
                    <a:pt x="3376" y="1"/>
                    <a:pt x="3036" y="1"/>
                  </a:cubicBezTo>
                  <a:cubicBezTo>
                    <a:pt x="3019" y="1"/>
                    <a:pt x="3002" y="2"/>
                    <a:pt x="2984" y="5"/>
                  </a:cubicBezTo>
                  <a:lnTo>
                    <a:pt x="422" y="5"/>
                  </a:lnTo>
                  <a:cubicBezTo>
                    <a:pt x="402" y="2"/>
                    <a:pt x="384" y="1"/>
                    <a:pt x="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1147850" y="2180225"/>
              <a:ext cx="17000" cy="14400"/>
            </a:xfrm>
            <a:custGeom>
              <a:avLst/>
              <a:gdLst/>
              <a:ahLst/>
              <a:cxnLst/>
              <a:rect l="l" t="t" r="r" b="b"/>
              <a:pathLst>
                <a:path w="680" h="576" extrusionOk="0">
                  <a:moveTo>
                    <a:pt x="371" y="0"/>
                  </a:moveTo>
                  <a:cubicBezTo>
                    <a:pt x="124" y="0"/>
                    <a:pt x="0" y="309"/>
                    <a:pt x="185" y="494"/>
                  </a:cubicBezTo>
                  <a:cubicBezTo>
                    <a:pt x="242" y="551"/>
                    <a:pt x="311" y="576"/>
                    <a:pt x="378" y="576"/>
                  </a:cubicBezTo>
                  <a:cubicBezTo>
                    <a:pt x="531" y="576"/>
                    <a:pt x="679" y="449"/>
                    <a:pt x="679" y="278"/>
                  </a:cubicBezTo>
                  <a:cubicBezTo>
                    <a:pt x="679" y="124"/>
                    <a:pt x="525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85" y="472766"/>
            <a:ext cx="1571625" cy="208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6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27</a:t>
            </a:fld>
            <a:endParaRPr lang="uk-U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78" y="629979"/>
            <a:ext cx="5588844" cy="388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2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28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846350" y="3895153"/>
            <a:ext cx="2118893" cy="602417"/>
          </a:xfrm>
        </p:spPr>
        <p:txBody>
          <a:bodyPr/>
          <a:lstStyle/>
          <a:p>
            <a:pPr marL="177800" indent="0">
              <a:buNone/>
            </a:pPr>
            <a:r>
              <a:rPr lang="en-US" noProof="1" smtClean="0"/>
              <a:t>Teşekkür ederim</a:t>
            </a:r>
            <a:endParaRPr lang="en-US" noProof="1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571" y="1839744"/>
            <a:ext cx="1386134" cy="1313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65" y="796306"/>
            <a:ext cx="2363089" cy="34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0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3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‘Inborn Errors of Immunity’ - Tarihçe</a:t>
            </a:r>
            <a:endParaRPr lang="en-US" noProof="1"/>
          </a:p>
        </p:txBody>
      </p:sp>
      <p:grpSp>
        <p:nvGrpSpPr>
          <p:cNvPr id="61" name="Google Shape;7678;p65"/>
          <p:cNvGrpSpPr/>
          <p:nvPr/>
        </p:nvGrpSpPr>
        <p:grpSpPr>
          <a:xfrm rot="10800000">
            <a:off x="4297252" y="2312883"/>
            <a:ext cx="3643918" cy="822182"/>
            <a:chOff x="1808063" y="4294338"/>
            <a:chExt cx="3370782" cy="721817"/>
          </a:xfrm>
        </p:grpSpPr>
        <p:sp>
          <p:nvSpPr>
            <p:cNvPr id="62" name="Google Shape;7679;p65"/>
            <p:cNvSpPr/>
            <p:nvPr/>
          </p:nvSpPr>
          <p:spPr>
            <a:xfrm>
              <a:off x="1906300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680;p65"/>
            <p:cNvSpPr/>
            <p:nvPr/>
          </p:nvSpPr>
          <p:spPr>
            <a:xfrm>
              <a:off x="379503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3" y="1075"/>
                    <a:pt x="327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6132" y="3951"/>
                    <a:pt x="7903" y="2178"/>
                    <a:pt x="7903" y="0"/>
                  </a:cubicBezTo>
                  <a:lnTo>
                    <a:pt x="7248" y="0"/>
                  </a:lnTo>
                  <a:cubicBezTo>
                    <a:pt x="7248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681;p65"/>
            <p:cNvSpPr/>
            <p:nvPr/>
          </p:nvSpPr>
          <p:spPr>
            <a:xfrm>
              <a:off x="3133137" y="4294338"/>
              <a:ext cx="721729" cy="360865"/>
            </a:xfrm>
            <a:custGeom>
              <a:avLst/>
              <a:gdLst/>
              <a:ahLst/>
              <a:cxnLst/>
              <a:rect l="l" t="t" r="r" b="b"/>
              <a:pathLst>
                <a:path w="7902" h="3951" extrusionOk="0">
                  <a:moveTo>
                    <a:pt x="3951" y="0"/>
                  </a:moveTo>
                  <a:cubicBezTo>
                    <a:pt x="2330" y="0"/>
                    <a:pt x="935" y="982"/>
                    <a:pt x="327" y="2380"/>
                  </a:cubicBezTo>
                  <a:cubicBezTo>
                    <a:pt x="111" y="2874"/>
                    <a:pt x="0" y="3409"/>
                    <a:pt x="0" y="3951"/>
                  </a:cubicBezTo>
                  <a:lnTo>
                    <a:pt x="653" y="3951"/>
                  </a:lnTo>
                  <a:cubicBezTo>
                    <a:pt x="653" y="2135"/>
                    <a:pt x="2133" y="657"/>
                    <a:pt x="3951" y="657"/>
                  </a:cubicBezTo>
                  <a:cubicBezTo>
                    <a:pt x="5767" y="657"/>
                    <a:pt x="7246" y="2135"/>
                    <a:pt x="7246" y="3951"/>
                  </a:cubicBezTo>
                  <a:lnTo>
                    <a:pt x="7901" y="3951"/>
                  </a:lnTo>
                  <a:cubicBezTo>
                    <a:pt x="7901" y="3411"/>
                    <a:pt x="7791" y="2876"/>
                    <a:pt x="7574" y="2381"/>
                  </a:cubicBezTo>
                  <a:cubicBezTo>
                    <a:pt x="6966" y="982"/>
                    <a:pt x="5571" y="0"/>
                    <a:pt x="39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682;p65"/>
            <p:cNvSpPr/>
            <p:nvPr/>
          </p:nvSpPr>
          <p:spPr>
            <a:xfrm>
              <a:off x="1808063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8" y="0"/>
                  </a:moveTo>
                  <a:cubicBezTo>
                    <a:pt x="3954" y="0"/>
                    <a:pt x="3950" y="0"/>
                    <a:pt x="3946" y="0"/>
                  </a:cubicBezTo>
                  <a:cubicBezTo>
                    <a:pt x="1768" y="6"/>
                    <a:pt x="0" y="1784"/>
                    <a:pt x="6" y="3963"/>
                  </a:cubicBezTo>
                  <a:lnTo>
                    <a:pt x="661" y="3962"/>
                  </a:lnTo>
                  <a:cubicBezTo>
                    <a:pt x="657" y="2144"/>
                    <a:pt x="2131" y="661"/>
                    <a:pt x="3947" y="655"/>
                  </a:cubicBezTo>
                  <a:cubicBezTo>
                    <a:pt x="3951" y="655"/>
                    <a:pt x="3955" y="655"/>
                    <a:pt x="3959" y="655"/>
                  </a:cubicBezTo>
                  <a:cubicBezTo>
                    <a:pt x="5771" y="655"/>
                    <a:pt x="7248" y="2127"/>
                    <a:pt x="7254" y="3939"/>
                  </a:cubicBezTo>
                  <a:lnTo>
                    <a:pt x="7256" y="3939"/>
                  </a:lnTo>
                  <a:lnTo>
                    <a:pt x="7909" y="3938"/>
                  </a:lnTo>
                  <a:cubicBezTo>
                    <a:pt x="7907" y="3398"/>
                    <a:pt x="7795" y="2863"/>
                    <a:pt x="7578" y="2368"/>
                  </a:cubicBezTo>
                  <a:cubicBezTo>
                    <a:pt x="6966" y="976"/>
                    <a:pt x="5573" y="0"/>
                    <a:pt x="395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683;p65"/>
            <p:cNvSpPr/>
            <p:nvPr/>
          </p:nvSpPr>
          <p:spPr>
            <a:xfrm>
              <a:off x="247096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1" y="1075"/>
                    <a:pt x="328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5574" y="3951"/>
                    <a:pt x="6967" y="2971"/>
                    <a:pt x="7575" y="1573"/>
                  </a:cubicBezTo>
                  <a:cubicBezTo>
                    <a:pt x="7791" y="1076"/>
                    <a:pt x="7903" y="541"/>
                    <a:pt x="7903" y="0"/>
                  </a:cubicBezTo>
                  <a:lnTo>
                    <a:pt x="7249" y="0"/>
                  </a:lnTo>
                  <a:cubicBezTo>
                    <a:pt x="7249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684;p65"/>
            <p:cNvSpPr/>
            <p:nvPr/>
          </p:nvSpPr>
          <p:spPr>
            <a:xfrm>
              <a:off x="4456385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9" y="0"/>
                  </a:moveTo>
                  <a:cubicBezTo>
                    <a:pt x="3955" y="0"/>
                    <a:pt x="3951" y="0"/>
                    <a:pt x="3947" y="0"/>
                  </a:cubicBezTo>
                  <a:cubicBezTo>
                    <a:pt x="1769" y="8"/>
                    <a:pt x="1" y="1786"/>
                    <a:pt x="7" y="3963"/>
                  </a:cubicBezTo>
                  <a:lnTo>
                    <a:pt x="664" y="3962"/>
                  </a:lnTo>
                  <a:cubicBezTo>
                    <a:pt x="658" y="2144"/>
                    <a:pt x="2132" y="661"/>
                    <a:pt x="3948" y="657"/>
                  </a:cubicBezTo>
                  <a:cubicBezTo>
                    <a:pt x="3952" y="657"/>
                    <a:pt x="3956" y="657"/>
                    <a:pt x="3960" y="657"/>
                  </a:cubicBezTo>
                  <a:cubicBezTo>
                    <a:pt x="5772" y="657"/>
                    <a:pt x="7249" y="2127"/>
                    <a:pt x="7255" y="3941"/>
                  </a:cubicBezTo>
                  <a:lnTo>
                    <a:pt x="7257" y="3941"/>
                  </a:lnTo>
                  <a:lnTo>
                    <a:pt x="7910" y="3939"/>
                  </a:lnTo>
                  <a:cubicBezTo>
                    <a:pt x="7908" y="3398"/>
                    <a:pt x="7796" y="2865"/>
                    <a:pt x="7578" y="2370"/>
                  </a:cubicBezTo>
                  <a:cubicBezTo>
                    <a:pt x="6967" y="976"/>
                    <a:pt x="5574" y="0"/>
                    <a:pt x="39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685;p65"/>
            <p:cNvSpPr/>
            <p:nvPr/>
          </p:nvSpPr>
          <p:spPr>
            <a:xfrm>
              <a:off x="2568813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686;p65"/>
            <p:cNvSpPr/>
            <p:nvPr/>
          </p:nvSpPr>
          <p:spPr>
            <a:xfrm>
              <a:off x="3231883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687;p65"/>
            <p:cNvSpPr/>
            <p:nvPr/>
          </p:nvSpPr>
          <p:spPr>
            <a:xfrm>
              <a:off x="3894395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688;p65"/>
            <p:cNvSpPr/>
            <p:nvPr/>
          </p:nvSpPr>
          <p:spPr>
            <a:xfrm>
              <a:off x="4560958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678;p65"/>
          <p:cNvGrpSpPr/>
          <p:nvPr/>
        </p:nvGrpSpPr>
        <p:grpSpPr>
          <a:xfrm>
            <a:off x="714207" y="2312883"/>
            <a:ext cx="3643918" cy="822182"/>
            <a:chOff x="1808063" y="4294338"/>
            <a:chExt cx="3370782" cy="721817"/>
          </a:xfrm>
        </p:grpSpPr>
        <p:sp>
          <p:nvSpPr>
            <p:cNvPr id="73" name="Google Shape;7679;p65"/>
            <p:cNvSpPr/>
            <p:nvPr/>
          </p:nvSpPr>
          <p:spPr>
            <a:xfrm>
              <a:off x="1906300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680;p65"/>
            <p:cNvSpPr/>
            <p:nvPr/>
          </p:nvSpPr>
          <p:spPr>
            <a:xfrm>
              <a:off x="379503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3" y="1075"/>
                    <a:pt x="327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6132" y="3951"/>
                    <a:pt x="7903" y="2178"/>
                    <a:pt x="7903" y="0"/>
                  </a:cubicBezTo>
                  <a:lnTo>
                    <a:pt x="7248" y="0"/>
                  </a:lnTo>
                  <a:cubicBezTo>
                    <a:pt x="7248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681;p65"/>
            <p:cNvSpPr/>
            <p:nvPr/>
          </p:nvSpPr>
          <p:spPr>
            <a:xfrm>
              <a:off x="3133137" y="4294338"/>
              <a:ext cx="721729" cy="360865"/>
            </a:xfrm>
            <a:custGeom>
              <a:avLst/>
              <a:gdLst/>
              <a:ahLst/>
              <a:cxnLst/>
              <a:rect l="l" t="t" r="r" b="b"/>
              <a:pathLst>
                <a:path w="7902" h="3951" extrusionOk="0">
                  <a:moveTo>
                    <a:pt x="3951" y="0"/>
                  </a:moveTo>
                  <a:cubicBezTo>
                    <a:pt x="2330" y="0"/>
                    <a:pt x="935" y="982"/>
                    <a:pt x="327" y="2380"/>
                  </a:cubicBezTo>
                  <a:cubicBezTo>
                    <a:pt x="111" y="2874"/>
                    <a:pt x="0" y="3409"/>
                    <a:pt x="0" y="3951"/>
                  </a:cubicBezTo>
                  <a:lnTo>
                    <a:pt x="653" y="3951"/>
                  </a:lnTo>
                  <a:cubicBezTo>
                    <a:pt x="653" y="2135"/>
                    <a:pt x="2133" y="657"/>
                    <a:pt x="3951" y="657"/>
                  </a:cubicBezTo>
                  <a:cubicBezTo>
                    <a:pt x="5767" y="657"/>
                    <a:pt x="7246" y="2135"/>
                    <a:pt x="7246" y="3951"/>
                  </a:cubicBezTo>
                  <a:lnTo>
                    <a:pt x="7901" y="3951"/>
                  </a:lnTo>
                  <a:cubicBezTo>
                    <a:pt x="7901" y="3411"/>
                    <a:pt x="7791" y="2876"/>
                    <a:pt x="7574" y="2381"/>
                  </a:cubicBezTo>
                  <a:cubicBezTo>
                    <a:pt x="6966" y="982"/>
                    <a:pt x="5571" y="0"/>
                    <a:pt x="39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82;p65"/>
            <p:cNvSpPr/>
            <p:nvPr/>
          </p:nvSpPr>
          <p:spPr>
            <a:xfrm>
              <a:off x="1808063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8" y="0"/>
                  </a:moveTo>
                  <a:cubicBezTo>
                    <a:pt x="3954" y="0"/>
                    <a:pt x="3950" y="0"/>
                    <a:pt x="3946" y="0"/>
                  </a:cubicBezTo>
                  <a:cubicBezTo>
                    <a:pt x="1768" y="6"/>
                    <a:pt x="0" y="1784"/>
                    <a:pt x="6" y="3963"/>
                  </a:cubicBezTo>
                  <a:lnTo>
                    <a:pt x="661" y="3962"/>
                  </a:lnTo>
                  <a:cubicBezTo>
                    <a:pt x="657" y="2144"/>
                    <a:pt x="2131" y="661"/>
                    <a:pt x="3947" y="655"/>
                  </a:cubicBezTo>
                  <a:cubicBezTo>
                    <a:pt x="3951" y="655"/>
                    <a:pt x="3955" y="655"/>
                    <a:pt x="3959" y="655"/>
                  </a:cubicBezTo>
                  <a:cubicBezTo>
                    <a:pt x="5771" y="655"/>
                    <a:pt x="7248" y="2127"/>
                    <a:pt x="7254" y="3939"/>
                  </a:cubicBezTo>
                  <a:lnTo>
                    <a:pt x="7256" y="3939"/>
                  </a:lnTo>
                  <a:lnTo>
                    <a:pt x="7909" y="3938"/>
                  </a:lnTo>
                  <a:cubicBezTo>
                    <a:pt x="7907" y="3398"/>
                    <a:pt x="7795" y="2863"/>
                    <a:pt x="7578" y="2368"/>
                  </a:cubicBezTo>
                  <a:cubicBezTo>
                    <a:pt x="6966" y="976"/>
                    <a:pt x="5573" y="0"/>
                    <a:pt x="395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683;p65"/>
            <p:cNvSpPr/>
            <p:nvPr/>
          </p:nvSpPr>
          <p:spPr>
            <a:xfrm>
              <a:off x="247096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1" y="1075"/>
                    <a:pt x="328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5574" y="3951"/>
                    <a:pt x="6967" y="2971"/>
                    <a:pt x="7575" y="1573"/>
                  </a:cubicBezTo>
                  <a:cubicBezTo>
                    <a:pt x="7791" y="1076"/>
                    <a:pt x="7903" y="541"/>
                    <a:pt x="7903" y="0"/>
                  </a:cubicBezTo>
                  <a:lnTo>
                    <a:pt x="7249" y="0"/>
                  </a:lnTo>
                  <a:cubicBezTo>
                    <a:pt x="7249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684;p65"/>
            <p:cNvSpPr/>
            <p:nvPr/>
          </p:nvSpPr>
          <p:spPr>
            <a:xfrm>
              <a:off x="4456385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9" y="0"/>
                  </a:moveTo>
                  <a:cubicBezTo>
                    <a:pt x="3955" y="0"/>
                    <a:pt x="3951" y="0"/>
                    <a:pt x="3947" y="0"/>
                  </a:cubicBezTo>
                  <a:cubicBezTo>
                    <a:pt x="1769" y="8"/>
                    <a:pt x="1" y="1786"/>
                    <a:pt x="7" y="3963"/>
                  </a:cubicBezTo>
                  <a:lnTo>
                    <a:pt x="664" y="3962"/>
                  </a:lnTo>
                  <a:cubicBezTo>
                    <a:pt x="658" y="2144"/>
                    <a:pt x="2132" y="661"/>
                    <a:pt x="3948" y="657"/>
                  </a:cubicBezTo>
                  <a:cubicBezTo>
                    <a:pt x="3952" y="657"/>
                    <a:pt x="3956" y="657"/>
                    <a:pt x="3960" y="657"/>
                  </a:cubicBezTo>
                  <a:cubicBezTo>
                    <a:pt x="5772" y="657"/>
                    <a:pt x="7249" y="2127"/>
                    <a:pt x="7255" y="3941"/>
                  </a:cubicBezTo>
                  <a:lnTo>
                    <a:pt x="7257" y="3941"/>
                  </a:lnTo>
                  <a:lnTo>
                    <a:pt x="7910" y="3939"/>
                  </a:lnTo>
                  <a:cubicBezTo>
                    <a:pt x="7908" y="3398"/>
                    <a:pt x="7796" y="2865"/>
                    <a:pt x="7578" y="2370"/>
                  </a:cubicBezTo>
                  <a:cubicBezTo>
                    <a:pt x="6967" y="976"/>
                    <a:pt x="5574" y="0"/>
                    <a:pt x="39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685;p65"/>
            <p:cNvSpPr/>
            <p:nvPr/>
          </p:nvSpPr>
          <p:spPr>
            <a:xfrm>
              <a:off x="2568813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686;p65"/>
            <p:cNvSpPr/>
            <p:nvPr/>
          </p:nvSpPr>
          <p:spPr>
            <a:xfrm>
              <a:off x="3231883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687;p65"/>
            <p:cNvSpPr/>
            <p:nvPr/>
          </p:nvSpPr>
          <p:spPr>
            <a:xfrm>
              <a:off x="3894395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688;p65"/>
            <p:cNvSpPr/>
            <p:nvPr/>
          </p:nvSpPr>
          <p:spPr>
            <a:xfrm>
              <a:off x="4560958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Rounded Rectangular Callout 82"/>
          <p:cNvSpPr/>
          <p:nvPr/>
        </p:nvSpPr>
        <p:spPr>
          <a:xfrm>
            <a:off x="559169" y="1531241"/>
            <a:ext cx="871655" cy="576072"/>
          </a:xfrm>
          <a:prstGeom prst="wedgeRoundRectCallout">
            <a:avLst>
              <a:gd name="adj1" fmla="val -2912"/>
              <a:gd name="adj2" fmla="val 79960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559169" y="1604457"/>
            <a:ext cx="936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Ataksi-Telenjiektazi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93159" y="2636025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1926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605318" y="2565701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1933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8" name="Rounded Rectangular Callout 87"/>
          <p:cNvSpPr/>
          <p:nvPr/>
        </p:nvSpPr>
        <p:spPr>
          <a:xfrm>
            <a:off x="1260524" y="3364752"/>
            <a:ext cx="1153491" cy="576072"/>
          </a:xfrm>
          <a:prstGeom prst="wedgeRoundRectCallout">
            <a:avLst>
              <a:gd name="adj1" fmla="val -7341"/>
              <a:gd name="adj2" fmla="val -8353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1260525" y="3467498"/>
            <a:ext cx="1253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Epidermodisplazi Verruciformis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324279" y="2645087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1937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1" name="Rounded Rectangular Callout 90"/>
          <p:cNvSpPr/>
          <p:nvPr/>
        </p:nvSpPr>
        <p:spPr>
          <a:xfrm>
            <a:off x="1983551" y="1528536"/>
            <a:ext cx="1070545" cy="576072"/>
          </a:xfrm>
          <a:prstGeom prst="wedgeRoundRectCallout">
            <a:avLst>
              <a:gd name="adj1" fmla="val -6329"/>
              <a:gd name="adj2" fmla="val 76785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1983551" y="1618823"/>
            <a:ext cx="1233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Wiskott-Aldrich Sendromu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047299" y="2565701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1952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4" name="Rounded Rectangular Callout 93"/>
          <p:cNvSpPr/>
          <p:nvPr/>
        </p:nvSpPr>
        <p:spPr>
          <a:xfrm>
            <a:off x="2675643" y="3364752"/>
            <a:ext cx="1100830" cy="576072"/>
          </a:xfrm>
          <a:prstGeom prst="wedgeRoundRectCallout">
            <a:avLst>
              <a:gd name="adj1" fmla="val -7341"/>
              <a:gd name="adj2" fmla="val -8353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2675642" y="3450283"/>
            <a:ext cx="1253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Bruton Hastalığı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XLA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757331" y="2645086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1956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7" name="Rounded Rectangular Callout 96"/>
          <p:cNvSpPr/>
          <p:nvPr/>
        </p:nvSpPr>
        <p:spPr>
          <a:xfrm>
            <a:off x="3371739" y="1537506"/>
            <a:ext cx="925513" cy="576072"/>
          </a:xfrm>
          <a:prstGeom prst="wedgeRoundRectCallout">
            <a:avLst>
              <a:gd name="adj1" fmla="val -401"/>
              <a:gd name="adj2" fmla="val 7837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3367724" y="1625487"/>
            <a:ext cx="81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Kostmann Sendromu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96271" y="2565701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latin typeface="Times New Roman" charset="0"/>
                <a:ea typeface="Times New Roman" charset="0"/>
                <a:cs typeface="Times New Roman" charset="0"/>
              </a:rPr>
              <a:t>1993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5199047" y="2635745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latin typeface="Times New Roman" charset="0"/>
                <a:ea typeface="Times New Roman" charset="0"/>
                <a:cs typeface="Times New Roman" charset="0"/>
              </a:rPr>
              <a:t>1994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5900294" y="2565701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1995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2" name="Rounded Rectangular Callout 101"/>
          <p:cNvSpPr/>
          <p:nvPr/>
        </p:nvSpPr>
        <p:spPr>
          <a:xfrm>
            <a:off x="4181391" y="3362302"/>
            <a:ext cx="1006590" cy="576072"/>
          </a:xfrm>
          <a:prstGeom prst="wedgeRoundRectCallout">
            <a:avLst>
              <a:gd name="adj1" fmla="val -7341"/>
              <a:gd name="adj2" fmla="val -8353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4175905" y="3452205"/>
            <a:ext cx="1027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BTK 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gen mutasyonu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4" name="Rounded Rectangular Callout 103"/>
          <p:cNvSpPr/>
          <p:nvPr/>
        </p:nvSpPr>
        <p:spPr>
          <a:xfrm>
            <a:off x="4852445" y="1525097"/>
            <a:ext cx="925513" cy="576072"/>
          </a:xfrm>
          <a:prstGeom prst="wedgeRoundRectCallout">
            <a:avLst>
              <a:gd name="adj1" fmla="val -401"/>
              <a:gd name="adj2" fmla="val 7837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4814247" y="1606861"/>
            <a:ext cx="1039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WAS 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gen mutasyonu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7" name="Rounded Rectangular Callout 106"/>
          <p:cNvSpPr/>
          <p:nvPr/>
        </p:nvSpPr>
        <p:spPr>
          <a:xfrm>
            <a:off x="5560254" y="3373368"/>
            <a:ext cx="1075716" cy="565006"/>
          </a:xfrm>
          <a:prstGeom prst="wedgeRoundRectCallout">
            <a:avLst>
              <a:gd name="adj1" fmla="val -7341"/>
              <a:gd name="adj2" fmla="val -8353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5583901" y="3450283"/>
            <a:ext cx="1052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ATM 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gen mutasyonu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635970" y="2568141"/>
            <a:ext cx="463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latin typeface="Times New Roman" charset="0"/>
                <a:ea typeface="Times New Roman" charset="0"/>
                <a:cs typeface="Times New Roman" charset="0"/>
              </a:rPr>
              <a:t>19992000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0" name="Rounded Rectangular Callout 109"/>
          <p:cNvSpPr/>
          <p:nvPr/>
        </p:nvSpPr>
        <p:spPr>
          <a:xfrm>
            <a:off x="6132011" y="1533842"/>
            <a:ext cx="1269057" cy="576072"/>
          </a:xfrm>
          <a:prstGeom prst="wedgeRoundRectCallout">
            <a:avLst>
              <a:gd name="adj1" fmla="val -401"/>
              <a:gd name="adj2" fmla="val 78372"/>
              <a:gd name="adj3" fmla="val 16667"/>
            </a:avLst>
          </a:prstGeom>
          <a:solidFill>
            <a:schemeClr val="accent2">
              <a:lumMod val="9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/>
          <p:cNvSpPr txBox="1"/>
          <p:nvPr/>
        </p:nvSpPr>
        <p:spPr>
          <a:xfrm>
            <a:off x="6141517" y="1531927"/>
            <a:ext cx="14091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1999 EV1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2000 EV2 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gen mutasyonu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330536" y="2565700"/>
            <a:ext cx="463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Times New Roman" charset="0"/>
                <a:ea typeface="Times New Roman" charset="0"/>
                <a:cs typeface="Times New Roman" charset="0"/>
              </a:rPr>
              <a:t>2024</a:t>
            </a:r>
            <a:endParaRPr lang="en-US" sz="10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4" name="Rounded Rectangular Callout 113"/>
          <p:cNvSpPr/>
          <p:nvPr/>
        </p:nvSpPr>
        <p:spPr>
          <a:xfrm>
            <a:off x="6992568" y="3370836"/>
            <a:ext cx="1639368" cy="807971"/>
          </a:xfrm>
          <a:prstGeom prst="wedgeRoundRectCallout">
            <a:avLst>
              <a:gd name="adj1" fmla="val -16823"/>
              <a:gd name="adj2" fmla="val -73347"/>
              <a:gd name="adj3" fmla="val 16667"/>
            </a:avLst>
          </a:prstGeom>
          <a:solidFill>
            <a:srgbClr val="FFE2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6992568" y="3450026"/>
            <a:ext cx="1712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IUIS 2024*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511 farklı gende mutasyon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559 farklı DBB</a:t>
            </a:r>
            <a:endParaRPr lang="en-US" sz="1000" b="1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672922" y="4516868"/>
            <a:ext cx="22786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noProof="1" smtClean="0">
                <a:latin typeface="Times New Roman" charset="0"/>
                <a:ea typeface="Times New Roman" charset="0"/>
                <a:cs typeface="Times New Roman" charset="0"/>
              </a:rPr>
              <a:t>*Bucciol G et. Al 2024; Poli C et. Al. 2024 </a:t>
            </a:r>
            <a:endParaRPr lang="it-IT" sz="9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7" name="Sun 116"/>
          <p:cNvSpPr/>
          <p:nvPr/>
        </p:nvSpPr>
        <p:spPr>
          <a:xfrm>
            <a:off x="7773140" y="3121212"/>
            <a:ext cx="521208" cy="499247"/>
          </a:xfrm>
          <a:prstGeom prst="sun">
            <a:avLst>
              <a:gd name="adj" fmla="val 32018"/>
            </a:avLst>
          </a:prstGeom>
          <a:solidFill>
            <a:schemeClr val="accent6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Sun 117"/>
          <p:cNvSpPr/>
          <p:nvPr/>
        </p:nvSpPr>
        <p:spPr>
          <a:xfrm>
            <a:off x="3160298" y="3686300"/>
            <a:ext cx="521208" cy="499247"/>
          </a:xfrm>
          <a:prstGeom prst="sun">
            <a:avLst>
              <a:gd name="adj" fmla="val 32018"/>
            </a:avLst>
          </a:prstGeom>
          <a:solidFill>
            <a:schemeClr val="accent6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2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4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IEI-Sınıflaması 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Hücresel ve hümoral immün yetmezlikler 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Sendromik özelliklere sahip kombine immün yetmezlikler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Primer antikor eksiklikleri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İmmün disregülasyon hastalıkları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Fagositer sistem hastalıkları 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Doğal (innate) immün sistem defektleri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Otoinflamatuvar hastalıklar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Kompleman eksiklikleri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Kemik iliği yetmezlikleri</a:t>
            </a:r>
          </a:p>
          <a:p>
            <a:pPr marL="520700" indent="-342900">
              <a:buFont typeface="+mj-lt"/>
              <a:buAutoNum type="arabicPeriod"/>
            </a:pPr>
            <a:r>
              <a:rPr lang="en-US" sz="1600" noProof="1" smtClean="0">
                <a:latin typeface="Times New Roman" charset="0"/>
                <a:ea typeface="Times New Roman" charset="0"/>
                <a:cs typeface="Times New Roman" charset="0"/>
              </a:rPr>
              <a:t>Doğuştan gelen bağışıklık hataları fenokopileri</a:t>
            </a:r>
            <a:endParaRPr lang="en-US" sz="1600" noProof="1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637" y="1960074"/>
            <a:ext cx="2265363" cy="174445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52316" y="557072"/>
            <a:ext cx="1639368" cy="559665"/>
          </a:xfrm>
          <a:prstGeom prst="wedgeRoundRectCallout">
            <a:avLst>
              <a:gd name="adj1" fmla="val -74400"/>
              <a:gd name="adj2" fmla="val 63684"/>
              <a:gd name="adj3" fmla="val 16667"/>
            </a:avLst>
          </a:prstGeom>
          <a:solidFill>
            <a:srgbClr val="FFE2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52316" y="636849"/>
            <a:ext cx="1639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IUIS 2024*</a:t>
            </a:r>
          </a:p>
          <a:p>
            <a:r>
              <a:rPr lang="en-US" sz="1000" b="1" noProof="1" smtClean="0">
                <a:latin typeface="Times New Roman" charset="0"/>
                <a:ea typeface="Times New Roman" charset="0"/>
                <a:cs typeface="Times New Roman" charset="0"/>
              </a:rPr>
              <a:t>511 farklı gende mutasyon</a:t>
            </a:r>
          </a:p>
        </p:txBody>
      </p:sp>
    </p:spTree>
    <p:extLst>
      <p:ext uri="{BB962C8B-B14F-4D97-AF65-F5344CB8AC3E}">
        <p14:creationId xmlns:p14="http://schemas.microsoft.com/office/powerpoint/2010/main" val="193203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noProof="1"/>
              <a:t>‘Inborn Errors of Immunity’ -</a:t>
            </a:r>
            <a:r>
              <a:rPr lang="tr-TR" dirty="0"/>
              <a:t> Seyir</a:t>
            </a:r>
            <a:endParaRPr dirty="0"/>
          </a:p>
        </p:txBody>
      </p:sp>
      <p:sp>
        <p:nvSpPr>
          <p:cNvPr id="463" name="Google Shape;463;p42"/>
          <p:cNvSpPr txBox="1">
            <a:spLocks noGrp="1"/>
          </p:cNvSpPr>
          <p:nvPr>
            <p:ph type="subTitle" idx="1"/>
          </p:nvPr>
        </p:nvSpPr>
        <p:spPr>
          <a:xfrm>
            <a:off x="934806" y="2712469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4000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noProof="1" smtClean="0"/>
              <a:t>Prenatal tanı</a:t>
            </a:r>
          </a:p>
          <a:p>
            <a:pPr marL="400050" lvl="0" indent="-4000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noProof="1" smtClean="0"/>
              <a:t>Yenidoğan taraması</a:t>
            </a:r>
          </a:p>
          <a:p>
            <a:pPr marL="400050" lvl="0" indent="-4000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noProof="1" smtClean="0"/>
              <a:t>Odaklanmış tanı</a:t>
            </a:r>
            <a:endParaRPr lang="tr-TR" noProof="1"/>
          </a:p>
        </p:txBody>
      </p:sp>
      <p:sp>
        <p:nvSpPr>
          <p:cNvPr id="464" name="Google Shape;464;p42"/>
          <p:cNvSpPr txBox="1">
            <a:spLocks noGrp="1"/>
          </p:cNvSpPr>
          <p:nvPr>
            <p:ph type="subTitle" idx="2"/>
          </p:nvPr>
        </p:nvSpPr>
        <p:spPr>
          <a:xfrm>
            <a:off x="3482933" y="2714323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noProof="1" smtClean="0"/>
              <a:t>Erken tanı</a:t>
            </a:r>
          </a:p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noProof="1" smtClean="0"/>
              <a:t>Klinik morbidite</a:t>
            </a:r>
            <a:endParaRPr lang="tr-TR" noProof="1"/>
          </a:p>
        </p:txBody>
      </p:sp>
      <p:sp>
        <p:nvSpPr>
          <p:cNvPr id="465" name="Google Shape;465;p42"/>
          <p:cNvSpPr txBox="1">
            <a:spLocks noGrp="1"/>
          </p:cNvSpPr>
          <p:nvPr>
            <p:ph type="subTitle" idx="3"/>
          </p:nvPr>
        </p:nvSpPr>
        <p:spPr>
          <a:xfrm>
            <a:off x="6031060" y="270658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</a:pPr>
            <a:r>
              <a:rPr lang="tr-TR" dirty="0" smtClean="0"/>
              <a:t>IEI geç sonuçları</a:t>
            </a:r>
          </a:p>
        </p:txBody>
      </p:sp>
      <p:sp>
        <p:nvSpPr>
          <p:cNvPr id="466" name="Google Shape;466;p42"/>
          <p:cNvSpPr txBox="1">
            <a:spLocks noGrp="1"/>
          </p:cNvSpPr>
          <p:nvPr>
            <p:ph type="subTitle" idx="4"/>
          </p:nvPr>
        </p:nvSpPr>
        <p:spPr>
          <a:xfrm>
            <a:off x="934806" y="2346769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noProof="1" smtClean="0"/>
              <a:t>Asemptomatik Periyod</a:t>
            </a:r>
            <a:endParaRPr lang="tr-TR" sz="1400" noProof="1"/>
          </a:p>
        </p:txBody>
      </p:sp>
      <p:sp>
        <p:nvSpPr>
          <p:cNvPr id="467" name="Google Shape;467;p42"/>
          <p:cNvSpPr txBox="1">
            <a:spLocks noGrp="1"/>
          </p:cNvSpPr>
          <p:nvPr>
            <p:ph type="subTitle" idx="5"/>
          </p:nvPr>
        </p:nvSpPr>
        <p:spPr>
          <a:xfrm>
            <a:off x="3482936" y="2348683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tr-TR" sz="1400" noProof="1"/>
              <a:t>S</a:t>
            </a:r>
            <a:r>
              <a:rPr lang="tr-TR" sz="1400" noProof="1" smtClean="0"/>
              <a:t>emptomatik Periyod</a:t>
            </a:r>
            <a:endParaRPr lang="tr-TR" sz="1400" noProof="1"/>
          </a:p>
        </p:txBody>
      </p:sp>
      <p:sp>
        <p:nvSpPr>
          <p:cNvPr id="468" name="Google Shape;468;p42"/>
          <p:cNvSpPr txBox="1">
            <a:spLocks noGrp="1"/>
          </p:cNvSpPr>
          <p:nvPr>
            <p:ph type="subTitle" idx="6"/>
          </p:nvPr>
        </p:nvSpPr>
        <p:spPr>
          <a:xfrm>
            <a:off x="6031060" y="2340880"/>
            <a:ext cx="2175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noProof="1" smtClean="0"/>
              <a:t>Artmış disabilite</a:t>
            </a:r>
            <a:endParaRPr lang="tr-TR" sz="1400" noProof="1"/>
          </a:p>
        </p:txBody>
      </p:sp>
      <p:sp>
        <p:nvSpPr>
          <p:cNvPr id="469" name="Google Shape;469;p42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2" name="Google Shape;471;p42"/>
          <p:cNvGrpSpPr/>
          <p:nvPr/>
        </p:nvGrpSpPr>
        <p:grpSpPr>
          <a:xfrm>
            <a:off x="1829572" y="1731429"/>
            <a:ext cx="391405" cy="481390"/>
            <a:chOff x="5782845" y="2906521"/>
            <a:chExt cx="301661" cy="371013"/>
          </a:xfrm>
        </p:grpSpPr>
        <p:sp>
          <p:nvSpPr>
            <p:cNvPr id="23" name="Google Shape;472;p42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73;p42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74;p42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421" y="1688411"/>
            <a:ext cx="2338324" cy="589664"/>
          </a:xfrm>
          <a:prstGeom prst="rect">
            <a:avLst/>
          </a:prstGeom>
        </p:spPr>
      </p:pic>
      <p:grpSp>
        <p:nvGrpSpPr>
          <p:cNvPr id="40" name="Google Shape;9680;p70"/>
          <p:cNvGrpSpPr/>
          <p:nvPr/>
        </p:nvGrpSpPr>
        <p:grpSpPr>
          <a:xfrm>
            <a:off x="6733232" y="1818985"/>
            <a:ext cx="369837" cy="360471"/>
            <a:chOff x="6194086" y="2437737"/>
            <a:chExt cx="369837" cy="360471"/>
          </a:xfrm>
        </p:grpSpPr>
        <p:sp>
          <p:nvSpPr>
            <p:cNvPr id="41" name="Google Shape;9681;p70"/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682;p70"/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9432;p70"/>
          <p:cNvSpPr/>
          <p:nvPr/>
        </p:nvSpPr>
        <p:spPr>
          <a:xfrm>
            <a:off x="7233028" y="1883169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531;p46"/>
          <p:cNvGrpSpPr/>
          <p:nvPr/>
        </p:nvGrpSpPr>
        <p:grpSpPr>
          <a:xfrm>
            <a:off x="3399045" y="3704920"/>
            <a:ext cx="4807313" cy="236700"/>
            <a:chOff x="899887" y="1389970"/>
            <a:chExt cx="3015113" cy="236700"/>
          </a:xfrm>
        </p:grpSpPr>
        <p:sp>
          <p:nvSpPr>
            <p:cNvPr id="49" name="Google Shape;532;p46"/>
            <p:cNvSpPr/>
            <p:nvPr/>
          </p:nvSpPr>
          <p:spPr>
            <a:xfrm>
              <a:off x="952500" y="1389970"/>
              <a:ext cx="29625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50" name="Google Shape;533;p46"/>
            <p:cNvSpPr/>
            <p:nvPr/>
          </p:nvSpPr>
          <p:spPr>
            <a:xfrm>
              <a:off x="899887" y="1389970"/>
              <a:ext cx="2541413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 noProof="1" smtClean="0">
                  <a:solidFill>
                    <a:schemeClr val="dk1"/>
                  </a:solidFill>
                  <a:latin typeface="Mulish"/>
                  <a:ea typeface="Mulish"/>
                  <a:cs typeface="Mulish"/>
                  <a:sym typeface="Mulish"/>
                </a:rPr>
                <a:t>Semptomatik Tanı</a:t>
              </a:r>
              <a:endParaRPr lang="tr-TR" sz="1200" noProof="1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</p:grpSp>
      <p:grpSp>
        <p:nvGrpSpPr>
          <p:cNvPr id="51" name="Google Shape;531;p46"/>
          <p:cNvGrpSpPr/>
          <p:nvPr/>
        </p:nvGrpSpPr>
        <p:grpSpPr>
          <a:xfrm>
            <a:off x="3524272" y="4029735"/>
            <a:ext cx="4682088" cy="236700"/>
            <a:chOff x="952500" y="1389970"/>
            <a:chExt cx="2962500" cy="236700"/>
          </a:xfrm>
        </p:grpSpPr>
        <p:sp>
          <p:nvSpPr>
            <p:cNvPr id="52" name="Google Shape;532;p46"/>
            <p:cNvSpPr/>
            <p:nvPr/>
          </p:nvSpPr>
          <p:spPr>
            <a:xfrm>
              <a:off x="952500" y="1389970"/>
              <a:ext cx="29625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53" name="Google Shape;533;p46"/>
            <p:cNvSpPr/>
            <p:nvPr/>
          </p:nvSpPr>
          <p:spPr>
            <a:xfrm>
              <a:off x="1022639" y="1389970"/>
              <a:ext cx="241866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 noProof="1" smtClean="0">
                  <a:solidFill>
                    <a:schemeClr val="dk1"/>
                  </a:solidFill>
                  <a:latin typeface="Mulish"/>
                  <a:ea typeface="Mulish"/>
                  <a:cs typeface="Mulish"/>
                  <a:sym typeface="Mulish"/>
                </a:rPr>
                <a:t>Tanısal ve Terapötik yaklaşımlar</a:t>
              </a:r>
              <a:endParaRPr lang="tr-TR" sz="1200" noProof="1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</p:grpSp>
      <p:cxnSp>
        <p:nvCxnSpPr>
          <p:cNvPr id="54" name="Google Shape;442;p40"/>
          <p:cNvCxnSpPr/>
          <p:nvPr/>
        </p:nvCxnSpPr>
        <p:spPr>
          <a:xfrm>
            <a:off x="3401421" y="1262235"/>
            <a:ext cx="0" cy="3004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55" name="Google Shape;442;p40"/>
          <p:cNvCxnSpPr/>
          <p:nvPr/>
        </p:nvCxnSpPr>
        <p:spPr>
          <a:xfrm>
            <a:off x="838053" y="1212223"/>
            <a:ext cx="0" cy="3004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6" name="Google Shape;531;p46"/>
          <p:cNvGrpSpPr/>
          <p:nvPr/>
        </p:nvGrpSpPr>
        <p:grpSpPr>
          <a:xfrm>
            <a:off x="838053" y="3802542"/>
            <a:ext cx="768305" cy="236700"/>
            <a:chOff x="952500" y="1389970"/>
            <a:chExt cx="2962500" cy="236700"/>
          </a:xfrm>
        </p:grpSpPr>
        <p:sp>
          <p:nvSpPr>
            <p:cNvPr id="57" name="Google Shape;532;p46"/>
            <p:cNvSpPr/>
            <p:nvPr/>
          </p:nvSpPr>
          <p:spPr>
            <a:xfrm>
              <a:off x="952500" y="1389970"/>
              <a:ext cx="29625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58" name="Google Shape;533;p46"/>
            <p:cNvSpPr/>
            <p:nvPr/>
          </p:nvSpPr>
          <p:spPr>
            <a:xfrm>
              <a:off x="952500" y="1389970"/>
              <a:ext cx="24888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 noProof="1" smtClean="0">
                  <a:solidFill>
                    <a:schemeClr val="dk1"/>
                  </a:solidFill>
                  <a:latin typeface="Mulish"/>
                  <a:ea typeface="Mulish"/>
                  <a:cs typeface="Mulish"/>
                  <a:sym typeface="Mulish"/>
                </a:rPr>
                <a:t>Doğum</a:t>
              </a:r>
              <a:endParaRPr lang="tr-TR" sz="1200" noProof="1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</p:grpSp>
      <p:grpSp>
        <p:nvGrpSpPr>
          <p:cNvPr id="59" name="Google Shape;531;p46"/>
          <p:cNvGrpSpPr/>
          <p:nvPr/>
        </p:nvGrpSpPr>
        <p:grpSpPr>
          <a:xfrm>
            <a:off x="8208736" y="3457630"/>
            <a:ext cx="697156" cy="236700"/>
            <a:chOff x="952500" y="1389970"/>
            <a:chExt cx="2962500" cy="236700"/>
          </a:xfrm>
        </p:grpSpPr>
        <p:sp>
          <p:nvSpPr>
            <p:cNvPr id="60" name="Google Shape;532;p46"/>
            <p:cNvSpPr/>
            <p:nvPr/>
          </p:nvSpPr>
          <p:spPr>
            <a:xfrm>
              <a:off x="952500" y="1389970"/>
              <a:ext cx="29625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  <p:sp>
          <p:nvSpPr>
            <p:cNvPr id="61" name="Google Shape;533;p46"/>
            <p:cNvSpPr/>
            <p:nvPr/>
          </p:nvSpPr>
          <p:spPr>
            <a:xfrm>
              <a:off x="952500" y="1389970"/>
              <a:ext cx="2488800" cy="2367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 noProof="1" smtClean="0">
                  <a:solidFill>
                    <a:schemeClr val="dk1"/>
                  </a:solidFill>
                  <a:latin typeface="Mulish"/>
                  <a:ea typeface="Mulish"/>
                  <a:cs typeface="Mulish"/>
                  <a:sym typeface="Mulish"/>
                </a:rPr>
                <a:t>Ölüm</a:t>
              </a:r>
              <a:endParaRPr lang="tr-TR" sz="1200" noProof="1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endParaRPr>
            </a:p>
          </p:txBody>
        </p:sp>
      </p:grpSp>
      <p:cxnSp>
        <p:nvCxnSpPr>
          <p:cNvPr id="65" name="Google Shape;442;p40"/>
          <p:cNvCxnSpPr/>
          <p:nvPr/>
        </p:nvCxnSpPr>
        <p:spPr>
          <a:xfrm>
            <a:off x="8206360" y="1430313"/>
            <a:ext cx="0" cy="3004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6" name="Sun 65"/>
          <p:cNvSpPr/>
          <p:nvPr/>
        </p:nvSpPr>
        <p:spPr>
          <a:xfrm>
            <a:off x="597490" y="2348683"/>
            <a:ext cx="474748" cy="408372"/>
          </a:xfrm>
          <a:prstGeom prst="sun">
            <a:avLst>
              <a:gd name="adj" fmla="val 32018"/>
            </a:avLst>
          </a:prstGeom>
          <a:solidFill>
            <a:schemeClr val="accent6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un 66"/>
          <p:cNvSpPr/>
          <p:nvPr/>
        </p:nvSpPr>
        <p:spPr>
          <a:xfrm>
            <a:off x="3167718" y="2327317"/>
            <a:ext cx="474748" cy="408372"/>
          </a:xfrm>
          <a:prstGeom prst="sun">
            <a:avLst>
              <a:gd name="adj" fmla="val 32018"/>
            </a:avLst>
          </a:prstGeom>
          <a:solidFill>
            <a:schemeClr val="accent6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tr-TR" sz="3200" noProof="1" smtClean="0"/>
              <a:t>Asemptomatik Periyod - Tanı</a:t>
            </a:r>
            <a:endParaRPr dirty="0"/>
          </a:p>
        </p:txBody>
      </p:sp>
      <p:sp>
        <p:nvSpPr>
          <p:cNvPr id="410" name="Google Shape;410;p40"/>
          <p:cNvSpPr txBox="1"/>
          <p:nvPr/>
        </p:nvSpPr>
        <p:spPr>
          <a:xfrm>
            <a:off x="6965403" y="1875800"/>
            <a:ext cx="14655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>
                <a:latin typeface="Times New Roman" charset="0"/>
                <a:ea typeface="Times New Roman" charset="0"/>
                <a:cs typeface="Times New Roman" charset="0"/>
              </a:rPr>
              <a:t>Prenatal tanı</a:t>
            </a:r>
          </a:p>
        </p:txBody>
      </p:sp>
      <p:sp>
        <p:nvSpPr>
          <p:cNvPr id="412" name="Google Shape;412;p40"/>
          <p:cNvSpPr txBox="1"/>
          <p:nvPr/>
        </p:nvSpPr>
        <p:spPr>
          <a:xfrm>
            <a:off x="3207415" y="2769379"/>
            <a:ext cx="193761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>
                <a:latin typeface="Times New Roman" charset="0"/>
                <a:ea typeface="Times New Roman" charset="0"/>
                <a:cs typeface="Times New Roman" charset="0"/>
              </a:rPr>
              <a:t>Yenidoğan taraması</a:t>
            </a:r>
          </a:p>
        </p:txBody>
      </p:sp>
      <p:sp>
        <p:nvSpPr>
          <p:cNvPr id="413" name="Google Shape;413;p40"/>
          <p:cNvSpPr txBox="1"/>
          <p:nvPr/>
        </p:nvSpPr>
        <p:spPr>
          <a:xfrm>
            <a:off x="3362823" y="3087675"/>
            <a:ext cx="26539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noProof="1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TREC (T-cell receptor excision circle)</a:t>
            </a:r>
            <a:endParaRPr lang="tr-TR" sz="1200" noProof="1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414" name="Google Shape;414;p40"/>
          <p:cNvSpPr txBox="1"/>
          <p:nvPr/>
        </p:nvSpPr>
        <p:spPr>
          <a:xfrm>
            <a:off x="6965336" y="3721125"/>
            <a:ext cx="1684887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tr-TR" sz="1600" noProof="1">
                <a:latin typeface="Times New Roman" charset="0"/>
                <a:ea typeface="Times New Roman" charset="0"/>
                <a:cs typeface="Times New Roman" charset="0"/>
              </a:rPr>
              <a:t>Odaklanmış tanı</a:t>
            </a:r>
          </a:p>
        </p:txBody>
      </p:sp>
      <p:sp>
        <p:nvSpPr>
          <p:cNvPr id="415" name="Google Shape;415;p40"/>
          <p:cNvSpPr txBox="1"/>
          <p:nvPr/>
        </p:nvSpPr>
        <p:spPr>
          <a:xfrm>
            <a:off x="6427413" y="4030175"/>
            <a:ext cx="20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dirty="0" smtClean="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rPr>
              <a:t>Aile öyküsü pozitifliği</a:t>
            </a:r>
            <a:endParaRPr sz="1200" dirty="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416" name="Google Shape;416;p40"/>
          <p:cNvSpPr/>
          <p:nvPr/>
        </p:nvSpPr>
        <p:spPr>
          <a:xfrm>
            <a:off x="6547652" y="1875803"/>
            <a:ext cx="367800" cy="3336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1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7" name="Google Shape;417;p40"/>
          <p:cNvSpPr/>
          <p:nvPr/>
        </p:nvSpPr>
        <p:spPr>
          <a:xfrm>
            <a:off x="5072788" y="2778628"/>
            <a:ext cx="367800" cy="3678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2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8" name="Google Shape;418;p40"/>
          <p:cNvSpPr/>
          <p:nvPr/>
        </p:nvSpPr>
        <p:spPr>
          <a:xfrm>
            <a:off x="6527187" y="3715653"/>
            <a:ext cx="367800" cy="3678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rPr>
              <a:t>3</a:t>
            </a:r>
            <a:endParaRPr sz="1800" b="1">
              <a:solidFill>
                <a:schemeClr val="dk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19" name="Google Shape;419;p40"/>
          <p:cNvSpPr txBox="1"/>
          <p:nvPr/>
        </p:nvSpPr>
        <p:spPr>
          <a:xfrm>
            <a:off x="4579064" y="1373233"/>
            <a:ext cx="2952072" cy="3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r-TR" sz="2000" b="1" noProof="1" smtClean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Asemptomatik Periyod</a:t>
            </a:r>
            <a:endParaRPr lang="tr-TR" sz="2000" b="1" noProof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0" name="Google Shape;420;p40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cxnSp>
        <p:nvCxnSpPr>
          <p:cNvPr id="421" name="Google Shape;421;p40"/>
          <p:cNvCxnSpPr/>
          <p:nvPr/>
        </p:nvCxnSpPr>
        <p:spPr>
          <a:xfrm>
            <a:off x="6055100" y="1812625"/>
            <a:ext cx="0" cy="2619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2" name="Google Shape;422;p40"/>
          <p:cNvCxnSpPr>
            <a:stCxn id="416" idx="2"/>
          </p:cNvCxnSpPr>
          <p:nvPr/>
        </p:nvCxnSpPr>
        <p:spPr>
          <a:xfrm rot="10800000">
            <a:off x="5513552" y="2042603"/>
            <a:ext cx="1034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23" name="Google Shape;423;p40"/>
          <p:cNvCxnSpPr>
            <a:stCxn id="417" idx="6"/>
          </p:cNvCxnSpPr>
          <p:nvPr/>
        </p:nvCxnSpPr>
        <p:spPr>
          <a:xfrm>
            <a:off x="5440588" y="2962528"/>
            <a:ext cx="1020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424" name="Google Shape;424;p40"/>
          <p:cNvGrpSpPr/>
          <p:nvPr/>
        </p:nvGrpSpPr>
        <p:grpSpPr>
          <a:xfrm>
            <a:off x="5096625" y="1846312"/>
            <a:ext cx="320143" cy="392581"/>
            <a:chOff x="3086313" y="2877049"/>
            <a:chExt cx="320143" cy="392581"/>
          </a:xfrm>
        </p:grpSpPr>
        <p:sp>
          <p:nvSpPr>
            <p:cNvPr id="425" name="Google Shape;425;p40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37" name="Google Shape;437;p40"/>
          <p:cNvCxnSpPr>
            <a:stCxn id="418" idx="2"/>
          </p:cNvCxnSpPr>
          <p:nvPr/>
        </p:nvCxnSpPr>
        <p:spPr>
          <a:xfrm rot="10800000">
            <a:off x="5513487" y="3899553"/>
            <a:ext cx="1013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38" name="Google Shape;438;p40"/>
          <p:cNvSpPr/>
          <p:nvPr/>
        </p:nvSpPr>
        <p:spPr>
          <a:xfrm>
            <a:off x="6606946" y="2822071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9" name="Google Shape;439;p40"/>
          <p:cNvGrpSpPr/>
          <p:nvPr/>
        </p:nvGrpSpPr>
        <p:grpSpPr>
          <a:xfrm>
            <a:off x="5114276" y="3753658"/>
            <a:ext cx="284847" cy="373627"/>
            <a:chOff x="1805901" y="1960358"/>
            <a:chExt cx="284847" cy="373627"/>
          </a:xfrm>
        </p:grpSpPr>
        <p:sp>
          <p:nvSpPr>
            <p:cNvPr id="440" name="Google Shape;440;p40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42" name="Google Shape;442;p40"/>
          <p:cNvCxnSpPr/>
          <p:nvPr/>
        </p:nvCxnSpPr>
        <p:spPr>
          <a:xfrm>
            <a:off x="3252218" y="1428325"/>
            <a:ext cx="0" cy="3004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5" y="2285300"/>
            <a:ext cx="2626572" cy="12188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0" y="1216806"/>
            <a:ext cx="2212861" cy="34272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45" y="1120269"/>
            <a:ext cx="1996965" cy="3649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7</a:t>
            </a:fld>
            <a:endParaRPr lang="uk-UA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Yenidoğan taraması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12773" y="1215749"/>
            <a:ext cx="3911226" cy="3387125"/>
          </a:xfrm>
        </p:spPr>
        <p:txBody>
          <a:bodyPr/>
          <a:lstStyle/>
          <a:p>
            <a:pPr algn="just"/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Ankara Üniversitesi Tıp Fakültesi ve Sağlık Bakanlığı Halk Sağlığı Genel Müdürlüğü Çocuk ve Ergen Sağlığı Daire Başkanlığı</a:t>
            </a:r>
          </a:p>
          <a:p>
            <a:pPr algn="just"/>
            <a:endParaRPr lang="en-US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Ekim 2018- Ekim 2020 arasında Ankara ve Konya illerinde doğan bebeklerden rastgele seçilen </a:t>
            </a:r>
            <a:r>
              <a:rPr lang="en-US" noProof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20253 / 210000 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yenidoğan 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 </a:t>
            </a:r>
            <a:r>
              <a:rPr lang="en-US" noProof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Guthrie kart örneklerinde TREC ölçümleri</a:t>
            </a:r>
          </a:p>
          <a:p>
            <a:pPr algn="just"/>
            <a:endParaRPr lang="en-US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en-US" noProof="1" smtClean="0">
                <a:solidFill>
                  <a:schemeClr val="bg1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ADA ve RAG1 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</a:rPr>
              <a:t>eksikliği 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 </a:t>
            </a:r>
            <a:r>
              <a:rPr lang="en-US" noProof="1" smtClean="0">
                <a:solidFill>
                  <a:schemeClr val="bg1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Gen terapisi</a:t>
            </a:r>
          </a:p>
          <a:p>
            <a:pPr algn="just"/>
            <a:endParaRPr lang="en-US" noProof="1" smtClean="0">
              <a:latin typeface="Times New Roman" charset="0"/>
              <a:ea typeface="Times New Roman" charset="0"/>
              <a:cs typeface="Times New Roman" charset="0"/>
              <a:sym typeface="Wingdings"/>
            </a:endParaRPr>
          </a:p>
          <a:p>
            <a:pPr algn="just"/>
            <a:r>
              <a:rPr lang="en-US" noProof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Türkiye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’de </a:t>
            </a:r>
            <a:r>
              <a:rPr lang="en-US" noProof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SCID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’nin görülme sıklığının </a:t>
            </a:r>
            <a:r>
              <a:rPr lang="en-US" noProof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en az 1 / 10000</a:t>
            </a:r>
            <a:r>
              <a:rPr lang="en-US" noProof="1" smtClean="0">
                <a:latin typeface="Times New Roman" charset="0"/>
                <a:ea typeface="Times New Roman" charset="0"/>
                <a:cs typeface="Times New Roman" charset="0"/>
                <a:sym typeface="Wingdings"/>
              </a:rPr>
              <a:t> canlı doğum </a:t>
            </a:r>
            <a:endParaRPr lang="en-US" noProof="1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en-US" noProof="1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98" y="1696993"/>
            <a:ext cx="3721152" cy="1960607"/>
          </a:xfrm>
          <a:prstGeom prst="rect">
            <a:avLst/>
          </a:prstGeom>
        </p:spPr>
      </p:pic>
      <p:sp>
        <p:nvSpPr>
          <p:cNvPr id="8" name="Frame 7"/>
          <p:cNvSpPr/>
          <p:nvPr/>
        </p:nvSpPr>
        <p:spPr>
          <a:xfrm>
            <a:off x="478971" y="1576251"/>
            <a:ext cx="3936275" cy="2246812"/>
          </a:xfrm>
          <a:prstGeom prst="frame">
            <a:avLst>
              <a:gd name="adj1" fmla="val 3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8</a:t>
            </a:fld>
            <a:endParaRPr lang="uk-U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60" y="382992"/>
            <a:ext cx="6909480" cy="421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5"/>
          <p:cNvSpPr txBox="1">
            <a:spLocks noGrp="1"/>
          </p:cNvSpPr>
          <p:nvPr>
            <p:ph type="title"/>
          </p:nvPr>
        </p:nvSpPr>
        <p:spPr>
          <a:xfrm>
            <a:off x="1284000" y="1429725"/>
            <a:ext cx="6576000" cy="14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1/1000 – 5 /1000</a:t>
            </a:r>
            <a:endParaRPr dirty="0"/>
          </a:p>
        </p:txBody>
      </p:sp>
      <p:sp>
        <p:nvSpPr>
          <p:cNvPr id="363" name="Google Shape;363;p35"/>
          <p:cNvSpPr txBox="1">
            <a:spLocks noGrp="1"/>
          </p:cNvSpPr>
          <p:nvPr>
            <p:ph type="subTitle" idx="1"/>
          </p:nvPr>
        </p:nvSpPr>
        <p:spPr>
          <a:xfrm>
            <a:off x="1284000" y="2985500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b="1" dirty="0" smtClean="0">
                <a:solidFill>
                  <a:srgbClr val="FF0000"/>
                </a:solidFill>
              </a:rPr>
              <a:t>KİMLERDE İMMÜN YETMEZLİK DÜŞÜNELİM?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64" name="Google Shape;364;p35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78" y="738858"/>
            <a:ext cx="997867" cy="945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egant Bachelor Thesis by Slidesgo">
  <a:themeElements>
    <a:clrScheme name="Simple Light">
      <a:dk1>
        <a:srgbClr val="5C5C5F"/>
      </a:dk1>
      <a:lt1>
        <a:srgbClr val="D0C9DD"/>
      </a:lt1>
      <a:dk2>
        <a:srgbClr val="85789C"/>
      </a:dk2>
      <a:lt2>
        <a:srgbClr val="FAFAF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2352</TotalTime>
  <Words>707</Words>
  <Application>Microsoft Macintosh PowerPoint</Application>
  <PresentationFormat>On-screen Show (16:9)</PresentationFormat>
  <Paragraphs>183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Bebas Neue</vt:lpstr>
      <vt:lpstr>Courier New</vt:lpstr>
      <vt:lpstr>Mulish</vt:lpstr>
      <vt:lpstr>Nunito Light</vt:lpstr>
      <vt:lpstr>Quicksand</vt:lpstr>
      <vt:lpstr>Times New Roman</vt:lpstr>
      <vt:lpstr>Wingdings</vt:lpstr>
      <vt:lpstr>Arial</vt:lpstr>
      <vt:lpstr>Elegant Bachelor Thesis by Slidesgo</vt:lpstr>
      <vt:lpstr>Kimlerde İmmün Yetmezlik Düşünelim?</vt:lpstr>
      <vt:lpstr>‘Errors of Immunity’</vt:lpstr>
      <vt:lpstr>‘Inborn Errors of Immunity’ - Tarihçe</vt:lpstr>
      <vt:lpstr>IEI-Sınıflaması </vt:lpstr>
      <vt:lpstr>‘Inborn Errors of Immunity’ - Seyir</vt:lpstr>
      <vt:lpstr>Asemptomatik Periyod - Tanı</vt:lpstr>
      <vt:lpstr>Yenidoğan taraması</vt:lpstr>
      <vt:lpstr>PowerPoint Presentation</vt:lpstr>
      <vt:lpstr>1/1000 – 5 /1000</vt:lpstr>
      <vt:lpstr>Semptomatik Periyod - Tanı</vt:lpstr>
      <vt:lpstr>IEI  Öykü- Başlangıç Yaşı</vt:lpstr>
      <vt:lpstr>IEI – Öykü: Enfeksiyon / Aşı / Advers Etki</vt:lpstr>
      <vt:lpstr>10 Uyarıcı İşaret</vt:lpstr>
      <vt:lpstr>IEI – Öykü: Uyarıcı işaretler</vt:lpstr>
      <vt:lpstr>IEI – Öykü: Uyarıcı işaretler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IEI – Öykü: Aile</vt:lpstr>
      <vt:lpstr>PowerPoint Presentation</vt:lpstr>
      <vt:lpstr>IEI – Fizik muayene</vt:lpstr>
      <vt:lpstr>PowerPoint Presentation</vt:lpstr>
      <vt:lpstr>PowerPoint Presentation</vt:lpstr>
      <vt:lpstr>IEI – Laboratuvar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Kimlerde İmmün Yetmezlik Düşünelim?</dc:title>
  <cp:lastModifiedBy>M. Seda Bayrak</cp:lastModifiedBy>
  <cp:revision>149</cp:revision>
  <dcterms:modified xsi:type="dcterms:W3CDTF">2025-04-26T12:27:37Z</dcterms:modified>
</cp:coreProperties>
</file>